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rts/chart1.xml" ContentType="application/vnd.openxmlformats-officedocument.drawingml.chart+xml"/>
  <Override PartName="/ppt/notesSlides/notesSlide14.xml" ContentType="application/vnd.openxmlformats-officedocument.presentationml.notesSlide+xml"/>
  <Override PartName="/ppt/charts/chart2.xml" ContentType="application/vnd.openxmlformats-officedocument.drawingml.chart+xml"/>
  <Override PartName="/ppt/notesSlides/notesSlide15.xml" ContentType="application/vnd.openxmlformats-officedocument.presentationml.notesSlide+xml"/>
  <Override PartName="/ppt/charts/chart3.xml" ContentType="application/vnd.openxmlformats-officedocument.drawingml.chart+xml"/>
  <Override PartName="/ppt/notesSlides/notesSlide16.xml" ContentType="application/vnd.openxmlformats-officedocument.presentationml.notesSlide+xml"/>
  <Override PartName="/ppt/charts/chart4.xml" ContentType="application/vnd.openxmlformats-officedocument.drawingml.chart+xml"/>
  <Override PartName="/ppt/notesSlides/notesSlide17.xml" ContentType="application/vnd.openxmlformats-officedocument.presentationml.notesSlide+xml"/>
  <Override PartName="/ppt/charts/chart5.xml" ContentType="application/vnd.openxmlformats-officedocument.drawingml.chart+xml"/>
  <Override PartName="/ppt/notesSlides/notesSlide18.xml" ContentType="application/vnd.openxmlformats-officedocument.presentationml.notesSlide+xml"/>
  <Override PartName="/ppt/charts/chart6.xml" ContentType="application/vnd.openxmlformats-officedocument.drawingml.chart+xml"/>
  <Override PartName="/ppt/notesSlides/notesSlide19.xml" ContentType="application/vnd.openxmlformats-officedocument.presentationml.notesSlide+xml"/>
  <Override PartName="/ppt/charts/chart7.xml" ContentType="application/vnd.openxmlformats-officedocument.drawingml.chart+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charts/chart8.xml" ContentType="application/vnd.openxmlformats-officedocument.drawingml.chart+xml"/>
  <Override PartName="/ppt/notesSlides/notesSlide23.xml" ContentType="application/vnd.openxmlformats-officedocument.presentationml.notesSlide+xml"/>
  <Override PartName="/ppt/charts/chart9.xml" ContentType="application/vnd.openxmlformats-officedocument.drawingml.chart+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1"/>
    <p:sldMasterId id="2147483650" r:id="rId2"/>
    <p:sldMasterId id="2147484380" r:id="rId3"/>
  </p:sldMasterIdLst>
  <p:notesMasterIdLst>
    <p:notesMasterId r:id="rId30"/>
  </p:notesMasterIdLst>
  <p:sldIdLst>
    <p:sldId id="256" r:id="rId4"/>
    <p:sldId id="258" r:id="rId5"/>
    <p:sldId id="259" r:id="rId6"/>
    <p:sldId id="262" r:id="rId7"/>
    <p:sldId id="263" r:id="rId8"/>
    <p:sldId id="265" r:id="rId9"/>
    <p:sldId id="311" r:id="rId10"/>
    <p:sldId id="267" r:id="rId11"/>
    <p:sldId id="313" r:id="rId12"/>
    <p:sldId id="312" r:id="rId13"/>
    <p:sldId id="268" r:id="rId14"/>
    <p:sldId id="269" r:id="rId15"/>
    <p:sldId id="270" r:id="rId16"/>
    <p:sldId id="272" r:id="rId17"/>
    <p:sldId id="300" r:id="rId18"/>
    <p:sldId id="298" r:id="rId19"/>
    <p:sldId id="301" r:id="rId20"/>
    <p:sldId id="302" r:id="rId21"/>
    <p:sldId id="297" r:id="rId22"/>
    <p:sldId id="303" r:id="rId23"/>
    <p:sldId id="275" r:id="rId24"/>
    <p:sldId id="276" r:id="rId25"/>
    <p:sldId id="299" r:id="rId26"/>
    <p:sldId id="304" r:id="rId27"/>
    <p:sldId id="283" r:id="rId28"/>
    <p:sldId id="287" r:id="rId29"/>
  </p:sldIdLst>
  <p:sldSz cx="9907588" cy="6858000"/>
  <p:notesSz cx="6797675" cy="9926638"/>
  <p:defaultTextStyle>
    <a:defPPr>
      <a:defRPr lang="en-GB"/>
    </a:defPPr>
    <a:lvl1pPr algn="l" defTabSz="449263" rtl="0" eaLnBrk="0" fontAlgn="base" hangingPunct="0">
      <a:spcBef>
        <a:spcPct val="0"/>
      </a:spcBef>
      <a:spcAft>
        <a:spcPct val="0"/>
      </a:spcAft>
      <a:defRPr kern="1200">
        <a:solidFill>
          <a:schemeClr val="bg1"/>
        </a:solidFill>
        <a:latin typeface="Times New Roman" panose="02020603050405020304" pitchFamily="18" charset="0"/>
        <a:ea typeface="SimSun" panose="02010600030101010101" pitchFamily="2" charset="-122"/>
        <a:cs typeface="+mn-cs"/>
      </a:defRPr>
    </a:lvl1pPr>
    <a:lvl2pPr marL="742950" indent="-285750" algn="l" defTabSz="449263" rtl="0" eaLnBrk="0" fontAlgn="base" hangingPunct="0">
      <a:spcBef>
        <a:spcPct val="0"/>
      </a:spcBef>
      <a:spcAft>
        <a:spcPct val="0"/>
      </a:spcAft>
      <a:defRPr kern="1200">
        <a:solidFill>
          <a:schemeClr val="bg1"/>
        </a:solidFill>
        <a:latin typeface="Times New Roman" panose="02020603050405020304" pitchFamily="18" charset="0"/>
        <a:ea typeface="SimSun" panose="02010600030101010101" pitchFamily="2" charset="-122"/>
        <a:cs typeface="+mn-cs"/>
      </a:defRPr>
    </a:lvl2pPr>
    <a:lvl3pPr marL="1143000" indent="-228600" algn="l" defTabSz="449263" rtl="0" eaLnBrk="0" fontAlgn="base" hangingPunct="0">
      <a:spcBef>
        <a:spcPct val="0"/>
      </a:spcBef>
      <a:spcAft>
        <a:spcPct val="0"/>
      </a:spcAft>
      <a:defRPr kern="1200">
        <a:solidFill>
          <a:schemeClr val="bg1"/>
        </a:solidFill>
        <a:latin typeface="Times New Roman" panose="02020603050405020304" pitchFamily="18" charset="0"/>
        <a:ea typeface="SimSun" panose="02010600030101010101" pitchFamily="2" charset="-122"/>
        <a:cs typeface="+mn-cs"/>
      </a:defRPr>
    </a:lvl3pPr>
    <a:lvl4pPr marL="1600200" indent="-228600" algn="l" defTabSz="449263" rtl="0" eaLnBrk="0" fontAlgn="base" hangingPunct="0">
      <a:spcBef>
        <a:spcPct val="0"/>
      </a:spcBef>
      <a:spcAft>
        <a:spcPct val="0"/>
      </a:spcAft>
      <a:defRPr kern="1200">
        <a:solidFill>
          <a:schemeClr val="bg1"/>
        </a:solidFill>
        <a:latin typeface="Times New Roman" panose="02020603050405020304" pitchFamily="18" charset="0"/>
        <a:ea typeface="SimSun" panose="02010600030101010101" pitchFamily="2" charset="-122"/>
        <a:cs typeface="+mn-cs"/>
      </a:defRPr>
    </a:lvl4pPr>
    <a:lvl5pPr marL="2057400" indent="-228600" algn="l" defTabSz="449263" rtl="0" eaLnBrk="0" fontAlgn="base" hangingPunct="0">
      <a:spcBef>
        <a:spcPct val="0"/>
      </a:spcBef>
      <a:spcAft>
        <a:spcPct val="0"/>
      </a:spcAft>
      <a:defRPr kern="1200">
        <a:solidFill>
          <a:schemeClr val="bg1"/>
        </a:solidFill>
        <a:latin typeface="Times New Roman" panose="02020603050405020304" pitchFamily="18" charset="0"/>
        <a:ea typeface="SimSun" panose="02010600030101010101" pitchFamily="2" charset="-122"/>
        <a:cs typeface="+mn-cs"/>
      </a:defRPr>
    </a:lvl5pPr>
    <a:lvl6pPr marL="2286000" algn="l" defTabSz="914400" rtl="0" eaLnBrk="1" latinLnBrk="0" hangingPunct="1">
      <a:defRPr kern="1200">
        <a:solidFill>
          <a:schemeClr val="bg1"/>
        </a:solidFill>
        <a:latin typeface="Times New Roman" panose="02020603050405020304" pitchFamily="18" charset="0"/>
        <a:ea typeface="SimSun" panose="02010600030101010101" pitchFamily="2" charset="-122"/>
        <a:cs typeface="+mn-cs"/>
      </a:defRPr>
    </a:lvl6pPr>
    <a:lvl7pPr marL="2743200" algn="l" defTabSz="914400" rtl="0" eaLnBrk="1" latinLnBrk="0" hangingPunct="1">
      <a:defRPr kern="1200">
        <a:solidFill>
          <a:schemeClr val="bg1"/>
        </a:solidFill>
        <a:latin typeface="Times New Roman" panose="02020603050405020304" pitchFamily="18" charset="0"/>
        <a:ea typeface="SimSun" panose="02010600030101010101" pitchFamily="2" charset="-122"/>
        <a:cs typeface="+mn-cs"/>
      </a:defRPr>
    </a:lvl7pPr>
    <a:lvl8pPr marL="3200400" algn="l" defTabSz="914400" rtl="0" eaLnBrk="1" latinLnBrk="0" hangingPunct="1">
      <a:defRPr kern="1200">
        <a:solidFill>
          <a:schemeClr val="bg1"/>
        </a:solidFill>
        <a:latin typeface="Times New Roman" panose="02020603050405020304" pitchFamily="18" charset="0"/>
        <a:ea typeface="SimSun" panose="02010600030101010101" pitchFamily="2" charset="-122"/>
        <a:cs typeface="+mn-cs"/>
      </a:defRPr>
    </a:lvl8pPr>
    <a:lvl9pPr marL="3657600" algn="l" defTabSz="914400" rtl="0" eaLnBrk="1" latinLnBrk="0" hangingPunct="1">
      <a:defRPr kern="1200">
        <a:solidFill>
          <a:schemeClr val="bg1"/>
        </a:solidFill>
        <a:latin typeface="Times New Roman" panose="02020603050405020304" pitchFamily="18" charset="0"/>
        <a:ea typeface="SimSun" panose="02010600030101010101"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p15:clr>
            <a:srgbClr val="A4A3A4"/>
          </p15:clr>
        </p15:guide>
        <p15:guide id="2" pos="2142">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A3CEE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4" autoAdjust="0"/>
    <p:restoredTop sz="94559" autoAdjust="0"/>
  </p:normalViewPr>
  <p:slideViewPr>
    <p:cSldViewPr>
      <p:cViewPr varScale="1">
        <p:scale>
          <a:sx n="72" d="100"/>
          <a:sy n="72" d="100"/>
        </p:scale>
        <p:origin x="606" y="72"/>
      </p:cViewPr>
      <p:guideLst>
        <p:guide orient="horz" pos="2160"/>
        <p:guide pos="2880"/>
      </p:guideLst>
    </p:cSldViewPr>
  </p:slideViewPr>
  <p:outlineViewPr>
    <p:cViewPr varScale="1">
      <p:scale>
        <a:sx n="170" d="200"/>
        <a:sy n="170" d="200"/>
      </p:scale>
      <p:origin x="0" y="29406"/>
    </p:cViewPr>
  </p:outlineViewPr>
  <p:notesTextViewPr>
    <p:cViewPr>
      <p:scale>
        <a:sx n="100" d="100"/>
        <a:sy n="100" d="100"/>
      </p:scale>
      <p:origin x="0" y="0"/>
    </p:cViewPr>
  </p:notesTextViewPr>
  <p:notesViewPr>
    <p:cSldViewPr>
      <p:cViewPr varScale="1">
        <p:scale>
          <a:sx n="59" d="100"/>
          <a:sy n="59" d="100"/>
        </p:scale>
        <p:origin x="-1752" y="-72"/>
      </p:cViewPr>
      <p:guideLst>
        <p:guide orient="horz" pos="3127"/>
        <p:guide pos="214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tableStyles" Target="tableStyle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27"/>
    </mc:Choice>
    <mc:Fallback>
      <c:style val="27"/>
    </mc:Fallback>
  </mc:AlternateContent>
  <c:chart>
    <c:title>
      <c:tx>
        <c:rich>
          <a:bodyPr/>
          <a:lstStyle/>
          <a:p>
            <a:pPr>
              <a:defRPr/>
            </a:pPr>
            <a:r>
              <a:rPr lang="ru-RU" dirty="0"/>
              <a:t>Доходы бюджета муниципального образования сельское поселение  </a:t>
            </a:r>
            <a:r>
              <a:rPr lang="ru-RU" dirty="0" err="1"/>
              <a:t>Нешкан</a:t>
            </a:r>
            <a:r>
              <a:rPr lang="ru-RU" dirty="0"/>
              <a:t>  5 959,3 </a:t>
            </a:r>
            <a:r>
              <a:rPr lang="ru-RU" dirty="0" err="1"/>
              <a:t>тыс.рублей</a:t>
            </a:r>
            <a:endParaRPr lang="ru-RU" dirty="0"/>
          </a:p>
        </c:rich>
      </c:tx>
      <c:layout>
        <c:manualLayout>
          <c:xMode val="edge"/>
          <c:yMode val="edge"/>
          <c:x val="0.14628506077781009"/>
          <c:y val="1.2173784776716972E-2"/>
        </c:manualLayout>
      </c:layout>
      <c:overlay val="0"/>
    </c:title>
    <c:autoTitleDeleted val="0"/>
    <c:view3D>
      <c:rotX val="30"/>
      <c:rotY val="0"/>
      <c:rAngAx val="0"/>
      <c:perspective val="0"/>
    </c:view3D>
    <c:floor>
      <c:thickness val="0"/>
    </c:floor>
    <c:sideWall>
      <c:thickness val="0"/>
    </c:sideWall>
    <c:backWall>
      <c:thickness val="0"/>
    </c:backWall>
    <c:plotArea>
      <c:layout>
        <c:manualLayout>
          <c:layoutTarget val="inner"/>
          <c:xMode val="edge"/>
          <c:yMode val="edge"/>
          <c:x val="4.7528328065329466E-2"/>
          <c:y val="0.25982209281756818"/>
          <c:w val="0.50586978885297729"/>
          <c:h val="0.58656350136646751"/>
        </c:manualLayout>
      </c:layout>
      <c:pie3DChart>
        <c:varyColors val="1"/>
        <c:ser>
          <c:idx val="0"/>
          <c:order val="0"/>
          <c:tx>
            <c:strRef>
              <c:f>Лист1!$B$1</c:f>
              <c:strCache>
                <c:ptCount val="1"/>
                <c:pt idx="0">
                  <c:v>Доходы бюджета МО сельское поселение Нешкан </c:v>
                </c:pt>
              </c:strCache>
            </c:strRef>
          </c:tx>
          <c:explosion val="2"/>
          <c:dPt>
            <c:idx val="0"/>
            <c:bubble3D val="0"/>
            <c:extLst>
              <c:ext xmlns:c16="http://schemas.microsoft.com/office/drawing/2014/chart" uri="{C3380CC4-5D6E-409C-BE32-E72D297353CC}">
                <c16:uniqueId val="{00000000-3BE5-491B-9A57-393E24896D67}"/>
              </c:ext>
            </c:extLst>
          </c:dPt>
          <c:dPt>
            <c:idx val="1"/>
            <c:bubble3D val="0"/>
            <c:extLst>
              <c:ext xmlns:c16="http://schemas.microsoft.com/office/drawing/2014/chart" uri="{C3380CC4-5D6E-409C-BE32-E72D297353CC}">
                <c16:uniqueId val="{00000001-3BE5-491B-9A57-393E24896D67}"/>
              </c:ext>
            </c:extLst>
          </c:dPt>
          <c:dPt>
            <c:idx val="2"/>
            <c:bubble3D val="0"/>
            <c:extLst>
              <c:ext xmlns:c16="http://schemas.microsoft.com/office/drawing/2014/chart" uri="{C3380CC4-5D6E-409C-BE32-E72D297353CC}">
                <c16:uniqueId val="{00000002-3BE5-491B-9A57-393E24896D67}"/>
              </c:ext>
            </c:extLst>
          </c:dPt>
          <c:dLbls>
            <c:dLbl>
              <c:idx val="0"/>
              <c:layout>
                <c:manualLayout>
                  <c:x val="-2.315412791284429E-2"/>
                  <c:y val="-5.6649996584770615E-2"/>
                </c:manualLayout>
              </c:layout>
              <c:spPr/>
              <c:txPr>
                <a:bodyPr/>
                <a:lstStyle/>
                <a:p>
                  <a:pPr>
                    <a:defRPr/>
                  </a:pPr>
                  <a:endParaRPr lang="ru-RU"/>
                </a:p>
              </c:txPr>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3BE5-491B-9A57-393E24896D67}"/>
                </c:ext>
              </c:extLst>
            </c:dLbl>
            <c:dLbl>
              <c:idx val="1"/>
              <c:layout>
                <c:manualLayout>
                  <c:x val="2.054468502651529E-2"/>
                  <c:y val="-0.10113749519094835"/>
                </c:manualLayout>
              </c:layout>
              <c:spPr/>
              <c:txPr>
                <a:bodyPr/>
                <a:lstStyle/>
                <a:p>
                  <a:pPr>
                    <a:defRPr/>
                  </a:pPr>
                  <a:endParaRPr lang="ru-RU"/>
                </a:p>
              </c:txPr>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3BE5-491B-9A57-393E24896D67}"/>
                </c:ext>
              </c:extLst>
            </c:dLbl>
            <c:dLbl>
              <c:idx val="2"/>
              <c:layout>
                <c:manualLayout>
                  <c:x val="1.0104996909638696E-2"/>
                  <c:y val="3.7166052985115605E-2"/>
                </c:manualLayout>
              </c:layout>
              <c:spPr/>
              <c:txPr>
                <a:bodyPr/>
                <a:lstStyle/>
                <a:p>
                  <a:pPr>
                    <a:defRPr/>
                  </a:pPr>
                  <a:endParaRPr lang="ru-RU"/>
                </a:p>
              </c:txPr>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3BE5-491B-9A57-393E24896D67}"/>
                </c:ext>
              </c:extLst>
            </c:dLbl>
            <c:spPr>
              <a:noFill/>
              <a:ln w="25379">
                <a:noFill/>
              </a:ln>
            </c:spPr>
            <c:showLegendKey val="0"/>
            <c:showVal val="1"/>
            <c:showCatName val="0"/>
            <c:showSerName val="0"/>
            <c:showPercent val="0"/>
            <c:showBubbleSize val="0"/>
            <c:showLeaderLines val="1"/>
            <c:extLst>
              <c:ext xmlns:c15="http://schemas.microsoft.com/office/drawing/2012/chart" uri="{CE6537A1-D6FC-4f65-9D91-7224C49458BB}"/>
            </c:extLst>
          </c:dLbls>
          <c:cat>
            <c:strRef>
              <c:f>Лист1!$A$2:$A$4</c:f>
              <c:strCache>
                <c:ptCount val="3"/>
                <c:pt idx="0">
                  <c:v>2,93 %  Налоговые доходы</c:v>
                </c:pt>
                <c:pt idx="1">
                  <c:v>2,41 %  Неналоговые доходы</c:v>
                </c:pt>
                <c:pt idx="2">
                  <c:v>94,65 %  Безвозмездные поступления</c:v>
                </c:pt>
              </c:strCache>
            </c:strRef>
          </c:cat>
          <c:val>
            <c:numRef>
              <c:f>Лист1!$B$2:$B$4</c:f>
              <c:numCache>
                <c:formatCode>0.0</c:formatCode>
                <c:ptCount val="3"/>
                <c:pt idx="0" formatCode="General">
                  <c:v>174.8</c:v>
                </c:pt>
                <c:pt idx="1">
                  <c:v>143.9</c:v>
                </c:pt>
                <c:pt idx="2" formatCode="General">
                  <c:v>5640.6</c:v>
                </c:pt>
              </c:numCache>
            </c:numRef>
          </c:val>
          <c:extLst>
            <c:ext xmlns:c16="http://schemas.microsoft.com/office/drawing/2014/chart" uri="{C3380CC4-5D6E-409C-BE32-E72D297353CC}">
              <c16:uniqueId val="{00000003-3BE5-491B-9A57-393E24896D67}"/>
            </c:ext>
          </c:extLst>
        </c:ser>
        <c:ser>
          <c:idx val="1"/>
          <c:order val="1"/>
          <c:tx>
            <c:strRef>
              <c:f>Лист1!$C$1</c:f>
              <c:strCache>
                <c:ptCount val="1"/>
                <c:pt idx="0">
                  <c:v>Столбец1</c:v>
                </c:pt>
              </c:strCache>
            </c:strRef>
          </c:tx>
          <c:dPt>
            <c:idx val="0"/>
            <c:bubble3D val="0"/>
            <c:extLst>
              <c:ext xmlns:c16="http://schemas.microsoft.com/office/drawing/2014/chart" uri="{C3380CC4-5D6E-409C-BE32-E72D297353CC}">
                <c16:uniqueId val="{00000004-3BE5-491B-9A57-393E24896D67}"/>
              </c:ext>
            </c:extLst>
          </c:dPt>
          <c:dPt>
            <c:idx val="1"/>
            <c:bubble3D val="0"/>
            <c:extLst>
              <c:ext xmlns:c16="http://schemas.microsoft.com/office/drawing/2014/chart" uri="{C3380CC4-5D6E-409C-BE32-E72D297353CC}">
                <c16:uniqueId val="{00000005-3BE5-491B-9A57-393E24896D67}"/>
              </c:ext>
            </c:extLst>
          </c:dPt>
          <c:dPt>
            <c:idx val="2"/>
            <c:bubble3D val="0"/>
            <c:extLst>
              <c:ext xmlns:c16="http://schemas.microsoft.com/office/drawing/2014/chart" uri="{C3380CC4-5D6E-409C-BE32-E72D297353CC}">
                <c16:uniqueId val="{00000006-3BE5-491B-9A57-393E24896D67}"/>
              </c:ext>
            </c:extLst>
          </c:dPt>
          <c:cat>
            <c:strRef>
              <c:f>Лист1!$A$2:$A$4</c:f>
              <c:strCache>
                <c:ptCount val="3"/>
                <c:pt idx="0">
                  <c:v>2,93 %  Налоговые доходы</c:v>
                </c:pt>
                <c:pt idx="1">
                  <c:v>2,41 %  Неналоговые доходы</c:v>
                </c:pt>
                <c:pt idx="2">
                  <c:v>94,65 %  Безвозмездные поступления</c:v>
                </c:pt>
              </c:strCache>
            </c:strRef>
          </c:cat>
          <c:val>
            <c:numRef>
              <c:f>Лист1!$C$2:$C$4</c:f>
              <c:numCache>
                <c:formatCode>0.00</c:formatCode>
                <c:ptCount val="3"/>
                <c:pt idx="0">
                  <c:v>2.933230412967966</c:v>
                </c:pt>
                <c:pt idx="1">
                  <c:v>2.4147131374490294</c:v>
                </c:pt>
                <c:pt idx="2">
                  <c:v>94.652056449583</c:v>
                </c:pt>
              </c:numCache>
            </c:numRef>
          </c:val>
          <c:extLst>
            <c:ext xmlns:c16="http://schemas.microsoft.com/office/drawing/2014/chart" uri="{C3380CC4-5D6E-409C-BE32-E72D297353CC}">
              <c16:uniqueId val="{00000007-3BE5-491B-9A57-393E24896D67}"/>
            </c:ext>
          </c:extLst>
        </c:ser>
        <c:dLbls>
          <c:showLegendKey val="0"/>
          <c:showVal val="0"/>
          <c:showCatName val="0"/>
          <c:showSerName val="0"/>
          <c:showPercent val="0"/>
          <c:showBubbleSize val="0"/>
          <c:showLeaderLines val="1"/>
        </c:dLbls>
      </c:pie3DChart>
      <c:spPr>
        <a:noFill/>
        <a:ln w="25379">
          <a:noFill/>
        </a:ln>
      </c:spPr>
    </c:plotArea>
    <c:legend>
      <c:legendPos val="r"/>
      <c:overlay val="0"/>
    </c:legend>
    <c:plotVisOnly val="1"/>
    <c:dispBlanksAs val="zero"/>
    <c:showDLblsOverMax val="0"/>
  </c:chart>
  <c:txPr>
    <a:bodyPr/>
    <a:lstStyle/>
    <a:p>
      <a:pPr>
        <a:defRPr sz="1798"/>
      </a:pPr>
      <a:endParaRPr lang="ru-RU"/>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27"/>
    </mc:Choice>
    <mc:Fallback>
      <c:style val="27"/>
    </mc:Fallback>
  </mc:AlternateContent>
  <c:chart>
    <c:autoTitleDeleted val="1"/>
    <c:view3D>
      <c:rotX val="30"/>
      <c:rotY val="20"/>
      <c:depthPercent val="100"/>
      <c:rAngAx val="0"/>
    </c:view3D>
    <c:floor>
      <c:thickness val="0"/>
    </c:floor>
    <c:sideWall>
      <c:thickness val="0"/>
    </c:sideWall>
    <c:backWall>
      <c:thickness val="0"/>
    </c:backWall>
    <c:plotArea>
      <c:layout/>
      <c:bar3DChart>
        <c:barDir val="col"/>
        <c:grouping val="stacked"/>
        <c:varyColors val="0"/>
        <c:ser>
          <c:idx val="0"/>
          <c:order val="0"/>
          <c:tx>
            <c:strRef>
              <c:f>Лист1!$B$1</c:f>
              <c:strCache>
                <c:ptCount val="1"/>
                <c:pt idx="0">
                  <c:v>Доходы бюджета МО сельское поселение Нешкан</c:v>
                </c:pt>
              </c:strCache>
            </c:strRef>
          </c:tx>
          <c:invertIfNegative val="0"/>
          <c:dLbls>
            <c:dLbl>
              <c:idx val="1"/>
              <c:spPr/>
              <c:txPr>
                <a:bodyPr/>
                <a:lstStyle/>
                <a:p>
                  <a:pPr>
                    <a:defRPr/>
                  </a:pPr>
                  <a:endParaRPr lang="ru-RU"/>
                </a:p>
              </c:txPr>
              <c:showLegendKey val="0"/>
              <c:showVal val="1"/>
              <c:showCatName val="0"/>
              <c:showSerName val="0"/>
              <c:showPercent val="0"/>
              <c:showBubbleSize val="0"/>
              <c:extLst>
                <c:ext xmlns:c16="http://schemas.microsoft.com/office/drawing/2014/chart" uri="{C3380CC4-5D6E-409C-BE32-E72D297353CC}">
                  <c16:uniqueId val="{00000000-34D6-4B9C-8244-43CB2DA00597}"/>
                </c:ext>
              </c:extLst>
            </c:dLbl>
            <c:spPr>
              <a:noFill/>
              <a:ln w="25383">
                <a:noFill/>
              </a:ln>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Лист1!$A$2:$A$5</c:f>
              <c:strCache>
                <c:ptCount val="4"/>
                <c:pt idx="0">
                  <c:v>2021 год</c:v>
                </c:pt>
                <c:pt idx="1">
                  <c:v>2022 год</c:v>
                </c:pt>
                <c:pt idx="2">
                  <c:v>2023 год</c:v>
                </c:pt>
                <c:pt idx="3">
                  <c:v>2024 год</c:v>
                </c:pt>
              </c:strCache>
            </c:strRef>
          </c:cat>
          <c:val>
            <c:numRef>
              <c:f>Лист1!$B$2:$B$5</c:f>
              <c:numCache>
                <c:formatCode>General</c:formatCode>
                <c:ptCount val="4"/>
                <c:pt idx="0">
                  <c:v>71874.600000000006</c:v>
                </c:pt>
                <c:pt idx="1">
                  <c:v>74833.399999999994</c:v>
                </c:pt>
                <c:pt idx="2">
                  <c:v>43347.7</c:v>
                </c:pt>
                <c:pt idx="3" formatCode="0.0">
                  <c:v>5959.3</c:v>
                </c:pt>
              </c:numCache>
            </c:numRef>
          </c:val>
          <c:extLst>
            <c:ext xmlns:c16="http://schemas.microsoft.com/office/drawing/2014/chart" uri="{C3380CC4-5D6E-409C-BE32-E72D297353CC}">
              <c16:uniqueId val="{00000001-AD80-4F38-9357-020433D8385A}"/>
            </c:ext>
          </c:extLst>
        </c:ser>
        <c:dLbls>
          <c:showLegendKey val="0"/>
          <c:showVal val="0"/>
          <c:showCatName val="0"/>
          <c:showSerName val="0"/>
          <c:showPercent val="0"/>
          <c:showBubbleSize val="0"/>
        </c:dLbls>
        <c:gapWidth val="100"/>
        <c:shape val="box"/>
        <c:axId val="168266752"/>
        <c:axId val="168268544"/>
        <c:axId val="0"/>
      </c:bar3DChart>
      <c:catAx>
        <c:axId val="168266752"/>
        <c:scaling>
          <c:orientation val="minMax"/>
        </c:scaling>
        <c:delete val="0"/>
        <c:axPos val="b"/>
        <c:numFmt formatCode="General" sourceLinked="1"/>
        <c:majorTickMark val="out"/>
        <c:minorTickMark val="none"/>
        <c:tickLblPos val="nextTo"/>
        <c:crossAx val="168268544"/>
        <c:crosses val="autoZero"/>
        <c:auto val="1"/>
        <c:lblAlgn val="ctr"/>
        <c:lblOffset val="100"/>
        <c:noMultiLvlLbl val="0"/>
      </c:catAx>
      <c:valAx>
        <c:axId val="168268544"/>
        <c:scaling>
          <c:orientation val="minMax"/>
        </c:scaling>
        <c:delete val="0"/>
        <c:axPos val="l"/>
        <c:majorGridlines/>
        <c:numFmt formatCode="General" sourceLinked="1"/>
        <c:majorTickMark val="out"/>
        <c:minorTickMark val="none"/>
        <c:tickLblPos val="nextTo"/>
        <c:crossAx val="168266752"/>
        <c:crosses val="autoZero"/>
        <c:crossBetween val="between"/>
      </c:valAx>
      <c:spPr>
        <a:noFill/>
        <a:ln w="25383">
          <a:noFill/>
        </a:ln>
      </c:spPr>
    </c:plotArea>
    <c:plotVisOnly val="1"/>
    <c:dispBlanksAs val="zero"/>
    <c:showDLblsOverMax val="0"/>
  </c:chart>
  <c:txPr>
    <a:bodyPr/>
    <a:lstStyle/>
    <a:p>
      <a:pPr>
        <a:defRPr sz="1794"/>
      </a:pPr>
      <a:endParaRPr lang="ru-RU"/>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27"/>
    </mc:Choice>
    <mc:Fallback>
      <c:style val="27"/>
    </mc:Fallback>
  </mc:AlternateContent>
  <c:chart>
    <c:title>
      <c:overlay val="0"/>
    </c:title>
    <c:autoTitleDeleted val="0"/>
    <c:view3D>
      <c:rotX val="30"/>
      <c:rotY val="0"/>
      <c:rAngAx val="0"/>
      <c:perspective val="0"/>
    </c:view3D>
    <c:floor>
      <c:thickness val="0"/>
    </c:floor>
    <c:sideWall>
      <c:thickness val="0"/>
    </c:sideWall>
    <c:backWall>
      <c:thickness val="0"/>
    </c:backWall>
    <c:plotArea>
      <c:layout/>
      <c:pie3DChart>
        <c:varyColors val="1"/>
        <c:ser>
          <c:idx val="0"/>
          <c:order val="0"/>
          <c:tx>
            <c:strRef>
              <c:f>Лист1!$B$1</c:f>
              <c:strCache>
                <c:ptCount val="1"/>
                <c:pt idx="0">
                  <c:v>Структура налоговых доходов</c:v>
                </c:pt>
              </c:strCache>
            </c:strRef>
          </c:tx>
          <c:dPt>
            <c:idx val="0"/>
            <c:bubble3D val="0"/>
            <c:extLst>
              <c:ext xmlns:c16="http://schemas.microsoft.com/office/drawing/2014/chart" uri="{C3380CC4-5D6E-409C-BE32-E72D297353CC}">
                <c16:uniqueId val="{00000000-4A07-4FBA-87EF-8C5F8876661B}"/>
              </c:ext>
            </c:extLst>
          </c:dPt>
          <c:dPt>
            <c:idx val="1"/>
            <c:bubble3D val="0"/>
            <c:extLst>
              <c:ext xmlns:c16="http://schemas.microsoft.com/office/drawing/2014/chart" uri="{C3380CC4-5D6E-409C-BE32-E72D297353CC}">
                <c16:uniqueId val="{00000001-4A07-4FBA-87EF-8C5F8876661B}"/>
              </c:ext>
            </c:extLst>
          </c:dPt>
          <c:dPt>
            <c:idx val="2"/>
            <c:bubble3D val="0"/>
            <c:extLst>
              <c:ext xmlns:c16="http://schemas.microsoft.com/office/drawing/2014/chart" uri="{C3380CC4-5D6E-409C-BE32-E72D297353CC}">
                <c16:uniqueId val="{00000002-4A07-4FBA-87EF-8C5F8876661B}"/>
              </c:ext>
            </c:extLst>
          </c:dPt>
          <c:dLbls>
            <c:dLbl>
              <c:idx val="0"/>
              <c:layout>
                <c:manualLayout>
                  <c:x val="-0.19460233596604196"/>
                  <c:y val="-0.10457640308773558"/>
                </c:manualLayout>
              </c:layout>
              <c:spPr/>
              <c:txPr>
                <a:bodyPr/>
                <a:lstStyle/>
                <a:p>
                  <a:pPr>
                    <a:defRPr/>
                  </a:pPr>
                  <a:endParaRPr lang="ru-RU"/>
                </a:p>
              </c:txPr>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4A07-4FBA-87EF-8C5F8876661B}"/>
                </c:ext>
              </c:extLst>
            </c:dLbl>
            <c:dLbl>
              <c:idx val="1"/>
              <c:layout>
                <c:manualLayout>
                  <c:x val="-1.7291539016092872E-2"/>
                  <c:y val="-2.9994537975570754E-2"/>
                </c:manualLayout>
              </c:layout>
              <c:spPr/>
              <c:txPr>
                <a:bodyPr/>
                <a:lstStyle/>
                <a:p>
                  <a:pPr>
                    <a:defRPr/>
                  </a:pPr>
                  <a:endParaRPr lang="ru-RU"/>
                </a:p>
              </c:txPr>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4A07-4FBA-87EF-8C5F8876661B}"/>
                </c:ext>
              </c:extLst>
            </c:dLbl>
            <c:dLbl>
              <c:idx val="2"/>
              <c:layout>
                <c:manualLayout>
                  <c:x val="4.3432997749068426E-2"/>
                  <c:y val="-3.5016893606531228E-2"/>
                </c:manualLayout>
              </c:layout>
              <c:spPr/>
              <c:txPr>
                <a:bodyPr/>
                <a:lstStyle/>
                <a:p>
                  <a:pPr>
                    <a:defRPr/>
                  </a:pPr>
                  <a:endParaRPr lang="ru-RU"/>
                </a:p>
              </c:txPr>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4A07-4FBA-87EF-8C5F8876661B}"/>
                </c:ext>
              </c:extLst>
            </c:dLbl>
            <c:dLbl>
              <c:idx val="3"/>
              <c:layout>
                <c:manualLayout>
                  <c:x val="-9.911068662013538E-3"/>
                  <c:y val="3.9637850998953318E-2"/>
                </c:manualLayout>
              </c:layout>
              <c:spPr/>
              <c:txPr>
                <a:bodyPr/>
                <a:lstStyle/>
                <a:p>
                  <a:pPr>
                    <a:defRPr/>
                  </a:pPr>
                  <a:endParaRPr lang="ru-RU"/>
                </a:p>
              </c:txPr>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4A07-4FBA-87EF-8C5F8876661B}"/>
                </c:ext>
              </c:extLst>
            </c:dLbl>
            <c:dLbl>
              <c:idx val="4"/>
              <c:layout>
                <c:manualLayout>
                  <c:x val="1.427160076408376E-2"/>
                  <c:y val="-4.5901219678696585E-2"/>
                </c:manualLayout>
              </c:layout>
              <c:spPr/>
              <c:txPr>
                <a:bodyPr/>
                <a:lstStyle/>
                <a:p>
                  <a:pPr>
                    <a:defRPr/>
                  </a:pPr>
                  <a:endParaRPr lang="ru-RU"/>
                </a:p>
              </c:txPr>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4A07-4FBA-87EF-8C5F8876661B}"/>
                </c:ext>
              </c:extLst>
            </c:dLbl>
            <c:dLbl>
              <c:idx val="5"/>
              <c:layout>
                <c:manualLayout>
                  <c:x val="-8.2095394177199733E-3"/>
                  <c:y val="-2.773005506758295E-2"/>
                </c:manualLayout>
              </c:layout>
              <c:spPr/>
              <c:txPr>
                <a:bodyPr/>
                <a:lstStyle/>
                <a:p>
                  <a:pPr>
                    <a:defRPr/>
                  </a:pPr>
                  <a:endParaRPr lang="ru-RU"/>
                </a:p>
              </c:txPr>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4A07-4FBA-87EF-8C5F8876661B}"/>
                </c:ext>
              </c:extLst>
            </c:dLbl>
            <c:spPr>
              <a:noFill/>
              <a:ln w="25372">
                <a:noFill/>
              </a:ln>
            </c:spPr>
            <c:showLegendKey val="0"/>
            <c:showVal val="1"/>
            <c:showCatName val="0"/>
            <c:showSerName val="0"/>
            <c:showPercent val="0"/>
            <c:showBubbleSize val="0"/>
            <c:showLeaderLines val="1"/>
            <c:extLst>
              <c:ext xmlns:c15="http://schemas.microsoft.com/office/drawing/2012/chart" uri="{CE6537A1-D6FC-4f65-9D91-7224C49458BB}"/>
            </c:extLst>
          </c:dLbls>
          <c:cat>
            <c:strRef>
              <c:f>Лист1!$A$2:$A$7</c:f>
              <c:strCache>
                <c:ptCount val="3"/>
                <c:pt idx="0">
                  <c:v>70,5 %  Налог на доходы физических лиц</c:v>
                </c:pt>
                <c:pt idx="1">
                  <c:v>17,9 %  Налоги на имущество</c:v>
                </c:pt>
                <c:pt idx="2">
                  <c:v>11,6 %  Государственная пошлина</c:v>
                </c:pt>
              </c:strCache>
            </c:strRef>
          </c:cat>
          <c:val>
            <c:numRef>
              <c:f>Лист1!$B$2:$B$7</c:f>
              <c:numCache>
                <c:formatCode>0.0</c:formatCode>
                <c:ptCount val="3"/>
                <c:pt idx="0" formatCode="General">
                  <c:v>123.3</c:v>
                </c:pt>
                <c:pt idx="1">
                  <c:v>31.3</c:v>
                </c:pt>
                <c:pt idx="2">
                  <c:v>20.2</c:v>
                </c:pt>
              </c:numCache>
            </c:numRef>
          </c:val>
          <c:extLst>
            <c:ext xmlns:c16="http://schemas.microsoft.com/office/drawing/2014/chart" uri="{C3380CC4-5D6E-409C-BE32-E72D297353CC}">
              <c16:uniqueId val="{00000006-4A07-4FBA-87EF-8C5F8876661B}"/>
            </c:ext>
          </c:extLst>
        </c:ser>
        <c:ser>
          <c:idx val="1"/>
          <c:order val="1"/>
          <c:tx>
            <c:strRef>
              <c:f>Лист1!$C$1</c:f>
              <c:strCache>
                <c:ptCount val="1"/>
                <c:pt idx="0">
                  <c:v>Столбец1</c:v>
                </c:pt>
              </c:strCache>
            </c:strRef>
          </c:tx>
          <c:dPt>
            <c:idx val="0"/>
            <c:bubble3D val="0"/>
            <c:extLst>
              <c:ext xmlns:c16="http://schemas.microsoft.com/office/drawing/2014/chart" uri="{C3380CC4-5D6E-409C-BE32-E72D297353CC}">
                <c16:uniqueId val="{00000007-4A07-4FBA-87EF-8C5F8876661B}"/>
              </c:ext>
            </c:extLst>
          </c:dPt>
          <c:dPt>
            <c:idx val="1"/>
            <c:bubble3D val="0"/>
            <c:extLst>
              <c:ext xmlns:c16="http://schemas.microsoft.com/office/drawing/2014/chart" uri="{C3380CC4-5D6E-409C-BE32-E72D297353CC}">
                <c16:uniqueId val="{00000008-4A07-4FBA-87EF-8C5F8876661B}"/>
              </c:ext>
            </c:extLst>
          </c:dPt>
          <c:dPt>
            <c:idx val="2"/>
            <c:bubble3D val="0"/>
            <c:extLst>
              <c:ext xmlns:c16="http://schemas.microsoft.com/office/drawing/2014/chart" uri="{C3380CC4-5D6E-409C-BE32-E72D297353CC}">
                <c16:uniqueId val="{00000009-4A07-4FBA-87EF-8C5F8876661B}"/>
              </c:ext>
            </c:extLst>
          </c:dPt>
          <c:cat>
            <c:strRef>
              <c:f>Лист1!$A$2:$A$7</c:f>
              <c:strCache>
                <c:ptCount val="3"/>
                <c:pt idx="0">
                  <c:v>70,5 %  Налог на доходы физических лиц</c:v>
                </c:pt>
                <c:pt idx="1">
                  <c:v>17,9 %  Налоги на имущество</c:v>
                </c:pt>
                <c:pt idx="2">
                  <c:v>11,6 %  Государственная пошлина</c:v>
                </c:pt>
              </c:strCache>
            </c:strRef>
          </c:cat>
          <c:val>
            <c:numRef>
              <c:f>Лист1!$C$2:$C$7</c:f>
              <c:numCache>
                <c:formatCode>0.0</c:formatCode>
                <c:ptCount val="3"/>
                <c:pt idx="0">
                  <c:v>70.537757437070951</c:v>
                </c:pt>
                <c:pt idx="1">
                  <c:v>17.906178489702519</c:v>
                </c:pt>
                <c:pt idx="2">
                  <c:v>11.556064073226544</c:v>
                </c:pt>
              </c:numCache>
            </c:numRef>
          </c:val>
          <c:extLst>
            <c:ext xmlns:c16="http://schemas.microsoft.com/office/drawing/2014/chart" uri="{C3380CC4-5D6E-409C-BE32-E72D297353CC}">
              <c16:uniqueId val="{0000000A-4A07-4FBA-87EF-8C5F8876661B}"/>
            </c:ext>
          </c:extLst>
        </c:ser>
        <c:dLbls>
          <c:showLegendKey val="0"/>
          <c:showVal val="0"/>
          <c:showCatName val="0"/>
          <c:showSerName val="0"/>
          <c:showPercent val="0"/>
          <c:showBubbleSize val="0"/>
          <c:showLeaderLines val="1"/>
        </c:dLbls>
      </c:pie3DChart>
      <c:spPr>
        <a:noFill/>
        <a:ln w="25372">
          <a:noFill/>
        </a:ln>
      </c:spPr>
    </c:plotArea>
    <c:legend>
      <c:legendPos val="r"/>
      <c:overlay val="0"/>
    </c:legend>
    <c:plotVisOnly val="1"/>
    <c:dispBlanksAs val="zero"/>
    <c:showDLblsOverMax val="0"/>
  </c:chart>
  <c:txPr>
    <a:bodyPr/>
    <a:lstStyle/>
    <a:p>
      <a:pPr>
        <a:defRPr sz="1798"/>
      </a:pPr>
      <a:endParaRPr lang="ru-RU"/>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27"/>
    </mc:Choice>
    <mc:Fallback>
      <c:style val="27"/>
    </mc:Fallback>
  </mc:AlternateContent>
  <c:chart>
    <c:autoTitleDeleted val="1"/>
    <c:view3D>
      <c:rotX val="30"/>
      <c:rotY val="20"/>
      <c:depthPercent val="100"/>
      <c:rAngAx val="0"/>
    </c:view3D>
    <c:floor>
      <c:thickness val="0"/>
    </c:floor>
    <c:sideWall>
      <c:thickness val="0"/>
    </c:sideWall>
    <c:backWall>
      <c:thickness val="0"/>
    </c:backWall>
    <c:plotArea>
      <c:layout/>
      <c:bar3DChart>
        <c:barDir val="col"/>
        <c:grouping val="stacked"/>
        <c:varyColors val="0"/>
        <c:ser>
          <c:idx val="0"/>
          <c:order val="0"/>
          <c:tx>
            <c:strRef>
              <c:f>Лист1!$B$1</c:f>
              <c:strCache>
                <c:ptCount val="1"/>
                <c:pt idx="0">
                  <c:v>Структура налоговых доходов</c:v>
                </c:pt>
              </c:strCache>
            </c:strRef>
          </c:tx>
          <c:invertIfNegative val="0"/>
          <c:dLbls>
            <c:dLbl>
              <c:idx val="3"/>
              <c:spPr/>
              <c:txPr>
                <a:bodyPr/>
                <a:lstStyle/>
                <a:p>
                  <a:pPr>
                    <a:defRPr/>
                  </a:pPr>
                  <a:endParaRPr lang="ru-RU"/>
                </a:p>
              </c:txPr>
              <c:showLegendKey val="0"/>
              <c:showVal val="1"/>
              <c:showCatName val="0"/>
              <c:showSerName val="0"/>
              <c:showPercent val="0"/>
              <c:showBubbleSize val="0"/>
              <c:extLst>
                <c:ext xmlns:c16="http://schemas.microsoft.com/office/drawing/2014/chart" uri="{C3380CC4-5D6E-409C-BE32-E72D297353CC}">
                  <c16:uniqueId val="{00000000-38B1-4568-ABC6-5EAE1E01405B}"/>
                </c:ext>
              </c:extLst>
            </c:dLbl>
            <c:spPr>
              <a:noFill/>
              <a:ln w="25364">
                <a:noFill/>
              </a:ln>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Лист1!$A$2:$A$5</c:f>
              <c:strCache>
                <c:ptCount val="4"/>
                <c:pt idx="0">
                  <c:v>2021 год</c:v>
                </c:pt>
                <c:pt idx="1">
                  <c:v>2022 год</c:v>
                </c:pt>
                <c:pt idx="2">
                  <c:v>2023 год</c:v>
                </c:pt>
                <c:pt idx="3">
                  <c:v>2024 год</c:v>
                </c:pt>
              </c:strCache>
            </c:strRef>
          </c:cat>
          <c:val>
            <c:numRef>
              <c:f>Лист1!$B$2:$B$5</c:f>
              <c:numCache>
                <c:formatCode>0.0</c:formatCode>
                <c:ptCount val="4"/>
                <c:pt idx="0">
                  <c:v>204.1</c:v>
                </c:pt>
                <c:pt idx="1">
                  <c:v>204.2</c:v>
                </c:pt>
                <c:pt idx="2" formatCode="General">
                  <c:v>175.8</c:v>
                </c:pt>
                <c:pt idx="3" formatCode="General">
                  <c:v>174.8</c:v>
                </c:pt>
              </c:numCache>
            </c:numRef>
          </c:val>
          <c:extLst>
            <c:ext xmlns:c16="http://schemas.microsoft.com/office/drawing/2014/chart" uri="{C3380CC4-5D6E-409C-BE32-E72D297353CC}">
              <c16:uniqueId val="{00000001-C8E4-4C8E-86D8-A784F3A8D4B7}"/>
            </c:ext>
          </c:extLst>
        </c:ser>
        <c:dLbls>
          <c:showLegendKey val="0"/>
          <c:showVal val="0"/>
          <c:showCatName val="0"/>
          <c:showSerName val="0"/>
          <c:showPercent val="0"/>
          <c:showBubbleSize val="0"/>
        </c:dLbls>
        <c:gapWidth val="100"/>
        <c:shape val="box"/>
        <c:axId val="211946112"/>
        <c:axId val="211947904"/>
        <c:axId val="0"/>
      </c:bar3DChart>
      <c:catAx>
        <c:axId val="211946112"/>
        <c:scaling>
          <c:orientation val="minMax"/>
        </c:scaling>
        <c:delete val="0"/>
        <c:axPos val="b"/>
        <c:numFmt formatCode="General" sourceLinked="1"/>
        <c:majorTickMark val="out"/>
        <c:minorTickMark val="none"/>
        <c:tickLblPos val="nextTo"/>
        <c:crossAx val="211947904"/>
        <c:crosses val="autoZero"/>
        <c:auto val="1"/>
        <c:lblAlgn val="ctr"/>
        <c:lblOffset val="100"/>
        <c:noMultiLvlLbl val="0"/>
      </c:catAx>
      <c:valAx>
        <c:axId val="211947904"/>
        <c:scaling>
          <c:orientation val="minMax"/>
        </c:scaling>
        <c:delete val="0"/>
        <c:axPos val="l"/>
        <c:majorGridlines/>
        <c:numFmt formatCode="0.0" sourceLinked="1"/>
        <c:majorTickMark val="out"/>
        <c:minorTickMark val="none"/>
        <c:tickLblPos val="nextTo"/>
        <c:crossAx val="211946112"/>
        <c:crosses val="autoZero"/>
        <c:crossBetween val="between"/>
      </c:valAx>
      <c:spPr>
        <a:noFill/>
        <a:ln w="25364">
          <a:noFill/>
        </a:ln>
      </c:spPr>
    </c:plotArea>
    <c:plotVisOnly val="1"/>
    <c:dispBlanksAs val="zero"/>
    <c:showDLblsOverMax val="0"/>
  </c:chart>
  <c:txPr>
    <a:bodyPr/>
    <a:lstStyle/>
    <a:p>
      <a:pPr>
        <a:defRPr sz="1793"/>
      </a:pPr>
      <a:endParaRPr lang="ru-RU"/>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27"/>
    </mc:Choice>
    <mc:Fallback>
      <c:style val="27"/>
    </mc:Fallback>
  </mc:AlternateContent>
  <c:chart>
    <c:autoTitleDeleted val="1"/>
    <c:view3D>
      <c:rotX val="30"/>
      <c:rotY val="20"/>
      <c:depthPercent val="100"/>
      <c:rAngAx val="0"/>
    </c:view3D>
    <c:floor>
      <c:thickness val="0"/>
    </c:floor>
    <c:sideWall>
      <c:thickness val="0"/>
    </c:sideWall>
    <c:backWall>
      <c:thickness val="0"/>
    </c:backWall>
    <c:plotArea>
      <c:layout/>
      <c:bar3DChart>
        <c:barDir val="col"/>
        <c:grouping val="stacked"/>
        <c:varyColors val="0"/>
        <c:ser>
          <c:idx val="0"/>
          <c:order val="0"/>
          <c:tx>
            <c:strRef>
              <c:f>Лист1!$B$1</c:f>
              <c:strCache>
                <c:ptCount val="1"/>
                <c:pt idx="0">
                  <c:v>Структура неналоговых доходов</c:v>
                </c:pt>
              </c:strCache>
            </c:strRef>
          </c:tx>
          <c:invertIfNegative val="0"/>
          <c:dLbls>
            <c:dLbl>
              <c:idx val="0"/>
              <c:layout>
                <c:manualLayout>
                  <c:x val="1.132342533616419E-2"/>
                  <c:y val="-2.556818181818182E-2"/>
                </c:manualLayout>
              </c:layout>
              <c:spPr/>
              <c:txPr>
                <a:bodyPr/>
                <a:lstStyle/>
                <a:p>
                  <a:pPr>
                    <a:defRPr/>
                  </a:pPr>
                  <a:endParaRPr lang="ru-RU"/>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5959-4B2C-A341-767445CD5363}"/>
                </c:ext>
              </c:extLst>
            </c:dLbl>
            <c:dLbl>
              <c:idx val="1"/>
              <c:layout>
                <c:manualLayout>
                  <c:x val="1.132342533616419E-2"/>
                  <c:y val="-2.8409090909090908E-2"/>
                </c:manualLayout>
              </c:layout>
              <c:spPr/>
              <c:txPr>
                <a:bodyPr/>
                <a:lstStyle/>
                <a:p>
                  <a:pPr>
                    <a:defRPr/>
                  </a:pPr>
                  <a:endParaRPr lang="ru-RU"/>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5959-4B2C-A341-767445CD5363}"/>
                </c:ext>
              </c:extLst>
            </c:dLbl>
            <c:dLbl>
              <c:idx val="2"/>
              <c:layout>
                <c:manualLayout>
                  <c:x val="7.0771408351026181E-3"/>
                  <c:y val="-3.9772727272727376E-2"/>
                </c:manualLayout>
              </c:layout>
              <c:spPr>
                <a:noFill/>
                <a:ln w="25364">
                  <a:noFill/>
                </a:ln>
              </c:spPr>
              <c:txPr>
                <a:bodyPr wrap="square" lIns="38100" tIns="19050" rIns="38100" bIns="19050" anchor="ctr">
                  <a:spAutoFit/>
                </a:bodyPr>
                <a:lstStyle/>
                <a:p>
                  <a:pPr>
                    <a:defRPr/>
                  </a:pPr>
                  <a:endParaRPr lang="ru-RU"/>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5959-4B2C-A341-767445CD5363}"/>
                </c:ext>
              </c:extLst>
            </c:dLbl>
            <c:dLbl>
              <c:idx val="3"/>
              <c:layout>
                <c:manualLayout>
                  <c:x val="1.1323425336164294E-2"/>
                  <c:y val="-2.8409090909090908E-2"/>
                </c:manualLayout>
              </c:layout>
              <c:spPr/>
              <c:txPr>
                <a:bodyPr/>
                <a:lstStyle/>
                <a:p>
                  <a:pPr>
                    <a:defRPr/>
                  </a:pPr>
                  <a:endParaRPr lang="ru-RU"/>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5959-4B2C-A341-767445CD5363}"/>
                </c:ext>
              </c:extLst>
            </c:dLbl>
            <c:spPr>
              <a:noFill/>
              <a:ln w="25364">
                <a:noFill/>
              </a:ln>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Лист1!$A$2:$A$5</c:f>
              <c:strCache>
                <c:ptCount val="4"/>
                <c:pt idx="0">
                  <c:v>2021 год</c:v>
                </c:pt>
                <c:pt idx="1">
                  <c:v>2022 год</c:v>
                </c:pt>
                <c:pt idx="2">
                  <c:v>2023 год</c:v>
                </c:pt>
                <c:pt idx="3">
                  <c:v>2024 год</c:v>
                </c:pt>
              </c:strCache>
            </c:strRef>
          </c:cat>
          <c:val>
            <c:numRef>
              <c:f>Лист1!$B$2:$B$5</c:f>
              <c:numCache>
                <c:formatCode>0.0</c:formatCode>
                <c:ptCount val="4"/>
                <c:pt idx="0">
                  <c:v>29.9</c:v>
                </c:pt>
                <c:pt idx="1">
                  <c:v>2</c:v>
                </c:pt>
                <c:pt idx="2">
                  <c:v>208</c:v>
                </c:pt>
                <c:pt idx="3">
                  <c:v>143.9</c:v>
                </c:pt>
              </c:numCache>
            </c:numRef>
          </c:val>
          <c:extLst>
            <c:ext xmlns:c16="http://schemas.microsoft.com/office/drawing/2014/chart" uri="{C3380CC4-5D6E-409C-BE32-E72D297353CC}">
              <c16:uniqueId val="{00000004-5959-4B2C-A341-767445CD5363}"/>
            </c:ext>
          </c:extLst>
        </c:ser>
        <c:dLbls>
          <c:showLegendKey val="0"/>
          <c:showVal val="0"/>
          <c:showCatName val="0"/>
          <c:showSerName val="0"/>
          <c:showPercent val="0"/>
          <c:showBubbleSize val="0"/>
        </c:dLbls>
        <c:gapWidth val="100"/>
        <c:shape val="box"/>
        <c:axId val="232680832"/>
        <c:axId val="232686720"/>
        <c:axId val="0"/>
      </c:bar3DChart>
      <c:catAx>
        <c:axId val="232680832"/>
        <c:scaling>
          <c:orientation val="minMax"/>
        </c:scaling>
        <c:delete val="0"/>
        <c:axPos val="b"/>
        <c:numFmt formatCode="General" sourceLinked="1"/>
        <c:majorTickMark val="out"/>
        <c:minorTickMark val="none"/>
        <c:tickLblPos val="nextTo"/>
        <c:crossAx val="232686720"/>
        <c:crosses val="autoZero"/>
        <c:auto val="1"/>
        <c:lblAlgn val="ctr"/>
        <c:lblOffset val="100"/>
        <c:noMultiLvlLbl val="0"/>
      </c:catAx>
      <c:valAx>
        <c:axId val="232686720"/>
        <c:scaling>
          <c:orientation val="minMax"/>
        </c:scaling>
        <c:delete val="0"/>
        <c:axPos val="l"/>
        <c:majorGridlines/>
        <c:numFmt formatCode="0.0" sourceLinked="1"/>
        <c:majorTickMark val="out"/>
        <c:minorTickMark val="none"/>
        <c:tickLblPos val="nextTo"/>
        <c:crossAx val="232680832"/>
        <c:crosses val="autoZero"/>
        <c:crossBetween val="between"/>
      </c:valAx>
      <c:spPr>
        <a:noFill/>
        <a:ln w="25364">
          <a:noFill/>
        </a:ln>
      </c:spPr>
    </c:plotArea>
    <c:plotVisOnly val="1"/>
    <c:dispBlanksAs val="zero"/>
    <c:showDLblsOverMax val="0"/>
  </c:chart>
  <c:txPr>
    <a:bodyPr/>
    <a:lstStyle/>
    <a:p>
      <a:pPr>
        <a:defRPr sz="1797"/>
      </a:pPr>
      <a:endParaRPr lang="ru-RU"/>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27"/>
    </mc:Choice>
    <mc:Fallback>
      <c:style val="27"/>
    </mc:Fallback>
  </mc:AlternateContent>
  <c:chart>
    <c:title>
      <c:layout>
        <c:manualLayout>
          <c:xMode val="edge"/>
          <c:yMode val="edge"/>
          <c:x val="0.26182233590227971"/>
          <c:y val="1.4902205741573457E-2"/>
        </c:manualLayout>
      </c:layout>
      <c:overlay val="0"/>
    </c:title>
    <c:autoTitleDeleted val="0"/>
    <c:view3D>
      <c:rotX val="30"/>
      <c:rotY val="0"/>
      <c:rAngAx val="0"/>
      <c:perspective val="0"/>
    </c:view3D>
    <c:floor>
      <c:thickness val="0"/>
    </c:floor>
    <c:sideWall>
      <c:thickness val="0"/>
    </c:sideWall>
    <c:backWall>
      <c:thickness val="0"/>
    </c:backWall>
    <c:plotArea>
      <c:layout>
        <c:manualLayout>
          <c:layoutTarget val="inner"/>
          <c:xMode val="edge"/>
          <c:yMode val="edge"/>
          <c:x val="5.8908894349989693E-2"/>
          <c:y val="0.16907021774625847"/>
          <c:w val="0.55437818680308271"/>
          <c:h val="0.71907171383384261"/>
        </c:manualLayout>
      </c:layout>
      <c:pie3DChart>
        <c:varyColors val="1"/>
        <c:ser>
          <c:idx val="0"/>
          <c:order val="0"/>
          <c:tx>
            <c:strRef>
              <c:f>Лист1!$B$1</c:f>
              <c:strCache>
                <c:ptCount val="1"/>
                <c:pt idx="0">
                  <c:v>Структура безвозмездных поступлений</c:v>
                </c:pt>
              </c:strCache>
            </c:strRef>
          </c:tx>
          <c:dPt>
            <c:idx val="0"/>
            <c:bubble3D val="0"/>
            <c:extLst>
              <c:ext xmlns:c16="http://schemas.microsoft.com/office/drawing/2014/chart" uri="{C3380CC4-5D6E-409C-BE32-E72D297353CC}">
                <c16:uniqueId val="{00000000-E7C8-4611-A64F-B9EFC7631063}"/>
              </c:ext>
            </c:extLst>
          </c:dPt>
          <c:dPt>
            <c:idx val="1"/>
            <c:bubble3D val="0"/>
            <c:extLst>
              <c:ext xmlns:c16="http://schemas.microsoft.com/office/drawing/2014/chart" uri="{C3380CC4-5D6E-409C-BE32-E72D297353CC}">
                <c16:uniqueId val="{00000001-E7C8-4611-A64F-B9EFC7631063}"/>
              </c:ext>
            </c:extLst>
          </c:dPt>
          <c:dPt>
            <c:idx val="2"/>
            <c:bubble3D val="0"/>
            <c:extLst>
              <c:ext xmlns:c16="http://schemas.microsoft.com/office/drawing/2014/chart" uri="{C3380CC4-5D6E-409C-BE32-E72D297353CC}">
                <c16:uniqueId val="{00000002-E7C8-4611-A64F-B9EFC7631063}"/>
              </c:ext>
            </c:extLst>
          </c:dPt>
          <c:dLbls>
            <c:dLbl>
              <c:idx val="0"/>
              <c:layout>
                <c:manualLayout>
                  <c:x val="2.4300784058042661E-3"/>
                  <c:y val="4.7118349523999688E-2"/>
                </c:manualLayout>
              </c:layout>
              <c:spPr>
                <a:noFill/>
                <a:ln w="25352">
                  <a:noFill/>
                </a:ln>
              </c:spPr>
              <c:txPr>
                <a:bodyPr wrap="square" lIns="38100" tIns="19050" rIns="38100" bIns="19050" anchor="ctr">
                  <a:spAutoFit/>
                </a:bodyPr>
                <a:lstStyle/>
                <a:p>
                  <a:pPr>
                    <a:defRPr/>
                  </a:pPr>
                  <a:endParaRPr lang="ru-RU"/>
                </a:p>
              </c:txPr>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E7C8-4611-A64F-B9EFC7631063}"/>
                </c:ext>
              </c:extLst>
            </c:dLbl>
            <c:dLbl>
              <c:idx val="1"/>
              <c:layout>
                <c:manualLayout>
                  <c:x val="5.7475299663975127E-3"/>
                  <c:y val="-0.14167753856239096"/>
                </c:manualLayout>
              </c:layout>
              <c:spPr/>
              <c:txPr>
                <a:bodyPr/>
                <a:lstStyle/>
                <a:p>
                  <a:pPr>
                    <a:defRPr/>
                  </a:pPr>
                  <a:endParaRPr lang="ru-RU"/>
                </a:p>
              </c:txPr>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E7C8-4611-A64F-B9EFC7631063}"/>
                </c:ext>
              </c:extLst>
            </c:dLbl>
            <c:dLbl>
              <c:idx val="2"/>
              <c:layout>
                <c:manualLayout>
                  <c:x val="-3.4079720926603919E-2"/>
                  <c:y val="-6.055810520605235E-2"/>
                </c:manualLayout>
              </c:layout>
              <c:spPr/>
              <c:txPr>
                <a:bodyPr/>
                <a:lstStyle/>
                <a:p>
                  <a:pPr>
                    <a:defRPr/>
                  </a:pPr>
                  <a:endParaRPr lang="ru-RU"/>
                </a:p>
              </c:txPr>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E7C8-4611-A64F-B9EFC7631063}"/>
                </c:ext>
              </c:extLst>
            </c:dLbl>
            <c:dLbl>
              <c:idx val="3"/>
              <c:layout>
                <c:manualLayout>
                  <c:x val="9.846699098918367E-3"/>
                  <c:y val="-7.870828775807269E-2"/>
                </c:manualLayout>
              </c:layout>
              <c:spPr/>
              <c:txPr>
                <a:bodyPr/>
                <a:lstStyle/>
                <a:p>
                  <a:pPr>
                    <a:defRPr/>
                  </a:pPr>
                  <a:endParaRPr lang="ru-RU"/>
                </a:p>
              </c:txPr>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E7C8-4611-A64F-B9EFC7631063}"/>
                </c:ext>
              </c:extLst>
            </c:dLbl>
            <c:spPr>
              <a:noFill/>
              <a:ln w="25352">
                <a:noFill/>
              </a:ln>
            </c:spPr>
            <c:showLegendKey val="0"/>
            <c:showVal val="1"/>
            <c:showCatName val="0"/>
            <c:showSerName val="0"/>
            <c:showPercent val="0"/>
            <c:showBubbleSize val="0"/>
            <c:showLeaderLines val="1"/>
            <c:extLst>
              <c:ext xmlns:c15="http://schemas.microsoft.com/office/drawing/2012/chart" uri="{CE6537A1-D6FC-4f65-9D91-7224C49458BB}"/>
            </c:extLst>
          </c:dLbls>
          <c:cat>
            <c:strRef>
              <c:f>Лист1!$A$2:$A$5</c:f>
              <c:strCache>
                <c:ptCount val="3"/>
                <c:pt idx="0">
                  <c:v>69,50 % Дотация на выравнивание бюджетной обеспеченности</c:v>
                </c:pt>
                <c:pt idx="1">
                  <c:v>8,62 % Субвенция на осуществление первичного воинского учета</c:v>
                </c:pt>
                <c:pt idx="2">
                  <c:v>21,88 %Иные межбюджетные трансферты</c:v>
                </c:pt>
              </c:strCache>
            </c:strRef>
          </c:cat>
          <c:val>
            <c:numRef>
              <c:f>Лист1!$B$2:$B$5</c:f>
              <c:numCache>
                <c:formatCode>General</c:formatCode>
                <c:ptCount val="3"/>
                <c:pt idx="0">
                  <c:v>3920.3</c:v>
                </c:pt>
                <c:pt idx="1">
                  <c:v>486.4</c:v>
                </c:pt>
                <c:pt idx="2" formatCode="0.0">
                  <c:v>1233.9000000000001</c:v>
                </c:pt>
              </c:numCache>
            </c:numRef>
          </c:val>
          <c:extLst>
            <c:ext xmlns:c16="http://schemas.microsoft.com/office/drawing/2014/chart" uri="{C3380CC4-5D6E-409C-BE32-E72D297353CC}">
              <c16:uniqueId val="{00000004-E7C8-4611-A64F-B9EFC7631063}"/>
            </c:ext>
          </c:extLst>
        </c:ser>
        <c:ser>
          <c:idx val="1"/>
          <c:order val="1"/>
          <c:tx>
            <c:strRef>
              <c:f>Лист1!$C$1</c:f>
              <c:strCache>
                <c:ptCount val="1"/>
                <c:pt idx="0">
                  <c:v>%</c:v>
                </c:pt>
              </c:strCache>
            </c:strRef>
          </c:tx>
          <c:dPt>
            <c:idx val="0"/>
            <c:bubble3D val="0"/>
            <c:extLst>
              <c:ext xmlns:c16="http://schemas.microsoft.com/office/drawing/2014/chart" uri="{C3380CC4-5D6E-409C-BE32-E72D297353CC}">
                <c16:uniqueId val="{00000005-E7C8-4611-A64F-B9EFC7631063}"/>
              </c:ext>
            </c:extLst>
          </c:dPt>
          <c:dPt>
            <c:idx val="1"/>
            <c:bubble3D val="0"/>
            <c:extLst>
              <c:ext xmlns:c16="http://schemas.microsoft.com/office/drawing/2014/chart" uri="{C3380CC4-5D6E-409C-BE32-E72D297353CC}">
                <c16:uniqueId val="{00000006-E7C8-4611-A64F-B9EFC7631063}"/>
              </c:ext>
            </c:extLst>
          </c:dPt>
          <c:dPt>
            <c:idx val="2"/>
            <c:bubble3D val="0"/>
            <c:extLst>
              <c:ext xmlns:c16="http://schemas.microsoft.com/office/drawing/2014/chart" uri="{C3380CC4-5D6E-409C-BE32-E72D297353CC}">
                <c16:uniqueId val="{00000007-E7C8-4611-A64F-B9EFC7631063}"/>
              </c:ext>
            </c:extLst>
          </c:dPt>
          <c:cat>
            <c:strRef>
              <c:f>Лист1!$A$2:$A$5</c:f>
              <c:strCache>
                <c:ptCount val="3"/>
                <c:pt idx="0">
                  <c:v>69,50 % Дотация на выравнивание бюджетной обеспеченности</c:v>
                </c:pt>
                <c:pt idx="1">
                  <c:v>8,62 % Субвенция на осуществление первичного воинского учета</c:v>
                </c:pt>
                <c:pt idx="2">
                  <c:v>21,88 %Иные межбюджетные трансферты</c:v>
                </c:pt>
              </c:strCache>
            </c:strRef>
          </c:cat>
          <c:val>
            <c:numRef>
              <c:f>Лист1!$C$2:$C$5</c:f>
              <c:numCache>
                <c:formatCode>0.00</c:formatCode>
                <c:ptCount val="3"/>
                <c:pt idx="0">
                  <c:v>69.501471474665806</c:v>
                </c:pt>
                <c:pt idx="1">
                  <c:v>8.6231961138885929</c:v>
                </c:pt>
                <c:pt idx="2">
                  <c:v>21.875332411445591</c:v>
                </c:pt>
              </c:numCache>
            </c:numRef>
          </c:val>
          <c:extLst>
            <c:ext xmlns:c16="http://schemas.microsoft.com/office/drawing/2014/chart" uri="{C3380CC4-5D6E-409C-BE32-E72D297353CC}">
              <c16:uniqueId val="{00000008-E7C8-4611-A64F-B9EFC7631063}"/>
            </c:ext>
          </c:extLst>
        </c:ser>
        <c:dLbls>
          <c:showLegendKey val="0"/>
          <c:showVal val="0"/>
          <c:showCatName val="0"/>
          <c:showSerName val="0"/>
          <c:showPercent val="0"/>
          <c:showBubbleSize val="0"/>
          <c:showLeaderLines val="1"/>
        </c:dLbls>
      </c:pie3DChart>
      <c:spPr>
        <a:noFill/>
        <a:ln w="25352">
          <a:noFill/>
        </a:ln>
      </c:spPr>
    </c:plotArea>
    <c:legend>
      <c:legendPos val="r"/>
      <c:layout>
        <c:manualLayout>
          <c:xMode val="edge"/>
          <c:yMode val="edge"/>
          <c:x val="0.68804074649904445"/>
          <c:y val="0.12289508788487831"/>
          <c:w val="0.31063889306830272"/>
          <c:h val="0.87710494288772567"/>
        </c:manualLayout>
      </c:layout>
      <c:overlay val="0"/>
    </c:legend>
    <c:plotVisOnly val="1"/>
    <c:dispBlanksAs val="zero"/>
    <c:showDLblsOverMax val="0"/>
  </c:chart>
  <c:txPr>
    <a:bodyPr/>
    <a:lstStyle/>
    <a:p>
      <a:pPr>
        <a:defRPr sz="1797"/>
      </a:pPr>
      <a:endParaRPr lang="ru-RU"/>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27"/>
    </mc:Choice>
    <mc:Fallback>
      <c:style val="27"/>
    </mc:Fallback>
  </mc:AlternateContent>
  <c:chart>
    <c:autoTitleDeleted val="1"/>
    <c:view3D>
      <c:rotX val="30"/>
      <c:rotY val="20"/>
      <c:depthPercent val="100"/>
      <c:rAngAx val="0"/>
    </c:view3D>
    <c:floor>
      <c:thickness val="0"/>
    </c:floor>
    <c:sideWall>
      <c:thickness val="0"/>
    </c:sideWall>
    <c:backWall>
      <c:thickness val="0"/>
    </c:backWall>
    <c:plotArea>
      <c:layout/>
      <c:bar3DChart>
        <c:barDir val="col"/>
        <c:grouping val="stacked"/>
        <c:varyColors val="0"/>
        <c:ser>
          <c:idx val="0"/>
          <c:order val="0"/>
          <c:tx>
            <c:strRef>
              <c:f>Лист1!$B$1</c:f>
              <c:strCache>
                <c:ptCount val="1"/>
                <c:pt idx="0">
                  <c:v>Структура безвозмездных поступлений</c:v>
                </c:pt>
              </c:strCache>
            </c:strRef>
          </c:tx>
          <c:invertIfNegative val="0"/>
          <c:dLbls>
            <c:spPr>
              <a:noFill/>
              <a:ln w="25349">
                <a:noFill/>
              </a:ln>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Лист1!$A$2:$A$5</c:f>
              <c:strCache>
                <c:ptCount val="4"/>
                <c:pt idx="0">
                  <c:v>2021 год</c:v>
                </c:pt>
                <c:pt idx="1">
                  <c:v>2022 год</c:v>
                </c:pt>
                <c:pt idx="2">
                  <c:v>2023 год</c:v>
                </c:pt>
                <c:pt idx="3">
                  <c:v>2024год</c:v>
                </c:pt>
              </c:strCache>
            </c:strRef>
          </c:cat>
          <c:val>
            <c:numRef>
              <c:f>Лист1!$B$2:$B$5</c:f>
              <c:numCache>
                <c:formatCode>0.0</c:formatCode>
                <c:ptCount val="4"/>
                <c:pt idx="0">
                  <c:v>71640.600000000006</c:v>
                </c:pt>
                <c:pt idx="1">
                  <c:v>74627.199999999997</c:v>
                </c:pt>
                <c:pt idx="2">
                  <c:v>42963.9</c:v>
                </c:pt>
                <c:pt idx="3" formatCode="General">
                  <c:v>5640.6</c:v>
                </c:pt>
              </c:numCache>
            </c:numRef>
          </c:val>
          <c:extLst>
            <c:ext xmlns:c16="http://schemas.microsoft.com/office/drawing/2014/chart" uri="{C3380CC4-5D6E-409C-BE32-E72D297353CC}">
              <c16:uniqueId val="{00000000-5686-4EC4-BB80-D99899EB55D8}"/>
            </c:ext>
          </c:extLst>
        </c:ser>
        <c:dLbls>
          <c:showLegendKey val="0"/>
          <c:showVal val="0"/>
          <c:showCatName val="0"/>
          <c:showSerName val="0"/>
          <c:showPercent val="0"/>
          <c:showBubbleSize val="0"/>
        </c:dLbls>
        <c:gapWidth val="100"/>
        <c:shape val="box"/>
        <c:axId val="233544320"/>
        <c:axId val="233546112"/>
        <c:axId val="0"/>
      </c:bar3DChart>
      <c:catAx>
        <c:axId val="233544320"/>
        <c:scaling>
          <c:orientation val="minMax"/>
        </c:scaling>
        <c:delete val="0"/>
        <c:axPos val="b"/>
        <c:numFmt formatCode="General" sourceLinked="1"/>
        <c:majorTickMark val="out"/>
        <c:minorTickMark val="none"/>
        <c:tickLblPos val="nextTo"/>
        <c:crossAx val="233546112"/>
        <c:crosses val="autoZero"/>
        <c:auto val="1"/>
        <c:lblAlgn val="ctr"/>
        <c:lblOffset val="100"/>
        <c:noMultiLvlLbl val="0"/>
      </c:catAx>
      <c:valAx>
        <c:axId val="233546112"/>
        <c:scaling>
          <c:orientation val="minMax"/>
        </c:scaling>
        <c:delete val="0"/>
        <c:axPos val="l"/>
        <c:majorGridlines/>
        <c:numFmt formatCode="0.0" sourceLinked="1"/>
        <c:majorTickMark val="out"/>
        <c:minorTickMark val="none"/>
        <c:tickLblPos val="nextTo"/>
        <c:crossAx val="233544320"/>
        <c:crosses val="autoZero"/>
        <c:crossBetween val="between"/>
      </c:valAx>
      <c:spPr>
        <a:noFill/>
        <a:ln w="25349">
          <a:noFill/>
        </a:ln>
      </c:spPr>
    </c:plotArea>
    <c:plotVisOnly val="1"/>
    <c:dispBlanksAs val="zero"/>
    <c:showDLblsOverMax val="0"/>
  </c:chart>
  <c:txPr>
    <a:bodyPr/>
    <a:lstStyle/>
    <a:p>
      <a:pPr>
        <a:defRPr sz="1796"/>
      </a:pPr>
      <a:endParaRPr lang="ru-RU"/>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27"/>
    </mc:Choice>
    <mc:Fallback>
      <c:style val="27"/>
    </mc:Fallback>
  </mc:AlternateContent>
  <c:chart>
    <c:title>
      <c:tx>
        <c:rich>
          <a:bodyPr/>
          <a:lstStyle/>
          <a:p>
            <a:pPr>
              <a:defRPr/>
            </a:pPr>
            <a:r>
              <a:rPr lang="ru-RU" dirty="0"/>
              <a:t>Расходы бюджета муниципального образования сельское поселение </a:t>
            </a:r>
            <a:r>
              <a:rPr lang="ru-RU" dirty="0" err="1"/>
              <a:t>Нешкан</a:t>
            </a:r>
            <a:r>
              <a:rPr lang="ru-RU" dirty="0"/>
              <a:t> 5 959,3 </a:t>
            </a:r>
            <a:r>
              <a:rPr lang="ru-RU" dirty="0" err="1"/>
              <a:t>тыс.рублей</a:t>
            </a:r>
            <a:endParaRPr lang="ru-RU" dirty="0"/>
          </a:p>
        </c:rich>
      </c:tx>
      <c:overlay val="0"/>
    </c:title>
    <c:autoTitleDeleted val="0"/>
    <c:view3D>
      <c:rotX val="30"/>
      <c:rotY val="0"/>
      <c:rAngAx val="0"/>
      <c:perspective val="0"/>
    </c:view3D>
    <c:floor>
      <c:thickness val="0"/>
    </c:floor>
    <c:sideWall>
      <c:thickness val="0"/>
    </c:sideWall>
    <c:backWall>
      <c:thickness val="0"/>
    </c:backWall>
    <c:plotArea>
      <c:layout>
        <c:manualLayout>
          <c:layoutTarget val="inner"/>
          <c:xMode val="edge"/>
          <c:yMode val="edge"/>
          <c:x val="5.616991088444611E-3"/>
          <c:y val="0.25359797021538238"/>
          <c:w val="0.58055619470729636"/>
          <c:h val="0.74640193617985551"/>
        </c:manualLayout>
      </c:layout>
      <c:pie3DChart>
        <c:varyColors val="1"/>
        <c:ser>
          <c:idx val="0"/>
          <c:order val="0"/>
          <c:tx>
            <c:strRef>
              <c:f>Лист1!$B$1</c:f>
              <c:strCache>
                <c:ptCount val="1"/>
                <c:pt idx="0">
                  <c:v>Расходы бюджета МО сельское поселение Нешкан 3 820,9 тыс.рублей</c:v>
                </c:pt>
              </c:strCache>
            </c:strRef>
          </c:tx>
          <c:dPt>
            <c:idx val="0"/>
            <c:bubble3D val="0"/>
            <c:extLst>
              <c:ext xmlns:c16="http://schemas.microsoft.com/office/drawing/2014/chart" uri="{C3380CC4-5D6E-409C-BE32-E72D297353CC}">
                <c16:uniqueId val="{00000000-36E1-44AF-8E7C-B92989F68FED}"/>
              </c:ext>
            </c:extLst>
          </c:dPt>
          <c:dPt>
            <c:idx val="1"/>
            <c:bubble3D val="0"/>
            <c:extLst>
              <c:ext xmlns:c16="http://schemas.microsoft.com/office/drawing/2014/chart" uri="{C3380CC4-5D6E-409C-BE32-E72D297353CC}">
                <c16:uniqueId val="{00000001-36E1-44AF-8E7C-B92989F68FED}"/>
              </c:ext>
            </c:extLst>
          </c:dPt>
          <c:dPt>
            <c:idx val="2"/>
            <c:bubble3D val="0"/>
            <c:extLst>
              <c:ext xmlns:c16="http://schemas.microsoft.com/office/drawing/2014/chart" uri="{C3380CC4-5D6E-409C-BE32-E72D297353CC}">
                <c16:uniqueId val="{00000002-36E1-44AF-8E7C-B92989F68FED}"/>
              </c:ext>
            </c:extLst>
          </c:dPt>
          <c:dPt>
            <c:idx val="3"/>
            <c:bubble3D val="0"/>
            <c:extLst>
              <c:ext xmlns:c16="http://schemas.microsoft.com/office/drawing/2014/chart" uri="{C3380CC4-5D6E-409C-BE32-E72D297353CC}">
                <c16:uniqueId val="{00000003-36E1-44AF-8E7C-B92989F68FED}"/>
              </c:ext>
            </c:extLst>
          </c:dPt>
          <c:dLbls>
            <c:dLbl>
              <c:idx val="0"/>
              <c:layout>
                <c:manualLayout>
                  <c:x val="-5.7825308288397626E-3"/>
                  <c:y val="-3.66517707978927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36E1-44AF-8E7C-B92989F68FED}"/>
                </c:ext>
              </c:extLst>
            </c:dLbl>
            <c:dLbl>
              <c:idx val="1"/>
              <c:layout>
                <c:manualLayout>
                  <c:x val="-4.7085252416994095E-3"/>
                  <c:y val="1.400893141848440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36E1-44AF-8E7C-B92989F68FED}"/>
                </c:ext>
              </c:extLst>
            </c:dLbl>
            <c:dLbl>
              <c:idx val="2"/>
              <c:layout>
                <c:manualLayout>
                  <c:x val="1.076477394359935E-2"/>
                  <c:y val="5.638682623402024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36E1-44AF-8E7C-B92989F68FED}"/>
                </c:ext>
              </c:extLst>
            </c:dLbl>
            <c:dLbl>
              <c:idx val="3"/>
              <c:layout>
                <c:manualLayout>
                  <c:x val="7.6962729273855723E-2"/>
                  <c:y val="-0.1037989423882314"/>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36E1-44AF-8E7C-B92989F68FED}"/>
                </c:ext>
              </c:extLst>
            </c:dLbl>
            <c:spPr>
              <a:noFill/>
              <a:ln w="25364">
                <a:noFill/>
              </a:ln>
            </c:spPr>
            <c:showLegendKey val="0"/>
            <c:showVal val="1"/>
            <c:showCatName val="0"/>
            <c:showSerName val="0"/>
            <c:showPercent val="0"/>
            <c:showBubbleSize val="0"/>
            <c:showLeaderLines val="1"/>
            <c:extLst>
              <c:ext xmlns:c15="http://schemas.microsoft.com/office/drawing/2012/chart" uri="{CE6537A1-D6FC-4f65-9D91-7224C49458BB}"/>
            </c:extLst>
          </c:dLbls>
          <c:cat>
            <c:strRef>
              <c:f>Лист1!$A$2:$A$7</c:f>
              <c:strCache>
                <c:ptCount val="4"/>
                <c:pt idx="0">
                  <c:v>51,9 % Общегосударственные вопросы</c:v>
                </c:pt>
                <c:pt idx="1">
                  <c:v>8,2 % Национальная оборона</c:v>
                </c:pt>
                <c:pt idx="2">
                  <c:v>12,4 % Национальная экономика</c:v>
                </c:pt>
                <c:pt idx="3">
                  <c:v>27,5 % Жилищно-коммунальное хозяйство</c:v>
                </c:pt>
              </c:strCache>
            </c:strRef>
          </c:cat>
          <c:val>
            <c:numRef>
              <c:f>Лист1!$B$2:$B$7</c:f>
              <c:numCache>
                <c:formatCode>General</c:formatCode>
                <c:ptCount val="4"/>
                <c:pt idx="0">
                  <c:v>3095.4</c:v>
                </c:pt>
                <c:pt idx="1">
                  <c:v>486.4</c:v>
                </c:pt>
                <c:pt idx="2" formatCode="0.0">
                  <c:v>740</c:v>
                </c:pt>
                <c:pt idx="3">
                  <c:v>1637.5</c:v>
                </c:pt>
              </c:numCache>
            </c:numRef>
          </c:val>
          <c:extLst>
            <c:ext xmlns:c16="http://schemas.microsoft.com/office/drawing/2014/chart" uri="{C3380CC4-5D6E-409C-BE32-E72D297353CC}">
              <c16:uniqueId val="{00000004-36E1-44AF-8E7C-B92989F68FED}"/>
            </c:ext>
          </c:extLst>
        </c:ser>
        <c:ser>
          <c:idx val="1"/>
          <c:order val="1"/>
          <c:tx>
            <c:strRef>
              <c:f>Лист1!$C$1</c:f>
              <c:strCache>
                <c:ptCount val="1"/>
                <c:pt idx="0">
                  <c:v>%</c:v>
                </c:pt>
              </c:strCache>
            </c:strRef>
          </c:tx>
          <c:dPt>
            <c:idx val="0"/>
            <c:bubble3D val="0"/>
            <c:extLst>
              <c:ext xmlns:c16="http://schemas.microsoft.com/office/drawing/2014/chart" uri="{C3380CC4-5D6E-409C-BE32-E72D297353CC}">
                <c16:uniqueId val="{00000005-36E1-44AF-8E7C-B92989F68FED}"/>
              </c:ext>
            </c:extLst>
          </c:dPt>
          <c:dPt>
            <c:idx val="1"/>
            <c:bubble3D val="0"/>
            <c:extLst>
              <c:ext xmlns:c16="http://schemas.microsoft.com/office/drawing/2014/chart" uri="{C3380CC4-5D6E-409C-BE32-E72D297353CC}">
                <c16:uniqueId val="{00000006-36E1-44AF-8E7C-B92989F68FED}"/>
              </c:ext>
            </c:extLst>
          </c:dPt>
          <c:dPt>
            <c:idx val="2"/>
            <c:bubble3D val="0"/>
            <c:extLst>
              <c:ext xmlns:c16="http://schemas.microsoft.com/office/drawing/2014/chart" uri="{C3380CC4-5D6E-409C-BE32-E72D297353CC}">
                <c16:uniqueId val="{00000007-36E1-44AF-8E7C-B92989F68FED}"/>
              </c:ext>
            </c:extLst>
          </c:dPt>
          <c:dPt>
            <c:idx val="3"/>
            <c:bubble3D val="0"/>
            <c:extLst>
              <c:ext xmlns:c16="http://schemas.microsoft.com/office/drawing/2014/chart" uri="{C3380CC4-5D6E-409C-BE32-E72D297353CC}">
                <c16:uniqueId val="{00000008-36E1-44AF-8E7C-B92989F68FED}"/>
              </c:ext>
            </c:extLst>
          </c:dPt>
          <c:cat>
            <c:strRef>
              <c:f>Лист1!$A$2:$A$7</c:f>
              <c:strCache>
                <c:ptCount val="4"/>
                <c:pt idx="0">
                  <c:v>51,9 % Общегосударственные вопросы</c:v>
                </c:pt>
                <c:pt idx="1">
                  <c:v>8,2 % Национальная оборона</c:v>
                </c:pt>
                <c:pt idx="2">
                  <c:v>12,4 % Национальная экономика</c:v>
                </c:pt>
                <c:pt idx="3">
                  <c:v>27,5 % Жилищно-коммунальное хозяйство</c:v>
                </c:pt>
              </c:strCache>
            </c:strRef>
          </c:cat>
          <c:val>
            <c:numRef>
              <c:f>Лист1!$C$2:$C$7</c:f>
              <c:numCache>
                <c:formatCode>0.0</c:formatCode>
                <c:ptCount val="4"/>
                <c:pt idx="0">
                  <c:v>51.942342221401837</c:v>
                </c:pt>
                <c:pt idx="1">
                  <c:v>8.162032453476078</c:v>
                </c:pt>
                <c:pt idx="2">
                  <c:v>12.4175658214891</c:v>
                </c:pt>
                <c:pt idx="3">
                  <c:v>27.478059503632977</c:v>
                </c:pt>
              </c:numCache>
            </c:numRef>
          </c:val>
          <c:extLst>
            <c:ext xmlns:c16="http://schemas.microsoft.com/office/drawing/2014/chart" uri="{C3380CC4-5D6E-409C-BE32-E72D297353CC}">
              <c16:uniqueId val="{00000009-36E1-44AF-8E7C-B92989F68FED}"/>
            </c:ext>
          </c:extLst>
        </c:ser>
        <c:dLbls>
          <c:showLegendKey val="0"/>
          <c:showVal val="0"/>
          <c:showCatName val="0"/>
          <c:showSerName val="0"/>
          <c:showPercent val="0"/>
          <c:showBubbleSize val="0"/>
          <c:showLeaderLines val="1"/>
        </c:dLbls>
      </c:pie3DChart>
      <c:spPr>
        <a:noFill/>
        <a:ln w="25364">
          <a:noFill/>
        </a:ln>
      </c:spPr>
    </c:plotArea>
    <c:legend>
      <c:legendPos val="r"/>
      <c:layout>
        <c:manualLayout>
          <c:xMode val="edge"/>
          <c:yMode val="edge"/>
          <c:x val="0.69846698160147935"/>
          <c:y val="0.20415191192467949"/>
          <c:w val="0.29600835383682506"/>
          <c:h val="0.7144261327141046"/>
        </c:manualLayout>
      </c:layout>
      <c:overlay val="0"/>
    </c:legend>
    <c:plotVisOnly val="1"/>
    <c:dispBlanksAs val="zero"/>
    <c:showDLblsOverMax val="0"/>
  </c:chart>
  <c:txPr>
    <a:bodyPr/>
    <a:lstStyle/>
    <a:p>
      <a:pPr>
        <a:defRPr sz="1794"/>
      </a:pPr>
      <a:endParaRPr lang="ru-RU"/>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27"/>
    </mc:Choice>
    <mc:Fallback>
      <c:style val="27"/>
    </mc:Fallback>
  </mc:AlternateContent>
  <c:chart>
    <c:autoTitleDeleted val="1"/>
    <c:view3D>
      <c:rotX val="30"/>
      <c:rotY val="20"/>
      <c:depthPercent val="100"/>
      <c:rAngAx val="0"/>
    </c:view3D>
    <c:floor>
      <c:thickness val="0"/>
    </c:floor>
    <c:sideWall>
      <c:thickness val="0"/>
    </c:sideWall>
    <c:backWall>
      <c:thickness val="0"/>
    </c:backWall>
    <c:plotArea>
      <c:layout>
        <c:manualLayout>
          <c:layoutTarget val="inner"/>
          <c:xMode val="edge"/>
          <c:yMode val="edge"/>
          <c:x val="0.11554495242198075"/>
          <c:y val="9.2027631974783711E-2"/>
          <c:w val="0.88387928350198774"/>
          <c:h val="0.74640193617985606"/>
        </c:manualLayout>
      </c:layout>
      <c:bar3DChart>
        <c:barDir val="col"/>
        <c:grouping val="stacked"/>
        <c:varyColors val="0"/>
        <c:ser>
          <c:idx val="0"/>
          <c:order val="0"/>
          <c:tx>
            <c:strRef>
              <c:f>Лист1!$B$1</c:f>
              <c:strCache>
                <c:ptCount val="1"/>
                <c:pt idx="0">
                  <c:v>Расходы бюджета муниципального образования сельское поселение Инчоун</c:v>
                </c:pt>
              </c:strCache>
            </c:strRef>
          </c:tx>
          <c:invertIfNegative val="0"/>
          <c:dLbls>
            <c:spPr>
              <a:noFill/>
              <a:ln w="25362">
                <a:noFill/>
              </a:ln>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Лист1!$A$2:$A$5</c:f>
              <c:strCache>
                <c:ptCount val="4"/>
                <c:pt idx="0">
                  <c:v>2021 год</c:v>
                </c:pt>
                <c:pt idx="1">
                  <c:v>2022 год</c:v>
                </c:pt>
                <c:pt idx="2">
                  <c:v>2023 год</c:v>
                </c:pt>
                <c:pt idx="3">
                  <c:v>2024 год</c:v>
                </c:pt>
              </c:strCache>
            </c:strRef>
          </c:cat>
          <c:val>
            <c:numRef>
              <c:f>Лист1!$B$2:$B$5</c:f>
              <c:numCache>
                <c:formatCode>0.0</c:formatCode>
                <c:ptCount val="4"/>
                <c:pt idx="0">
                  <c:v>73571</c:v>
                </c:pt>
                <c:pt idx="1">
                  <c:v>75276.5</c:v>
                </c:pt>
                <c:pt idx="2">
                  <c:v>43701.8</c:v>
                </c:pt>
                <c:pt idx="3">
                  <c:v>5959.3</c:v>
                </c:pt>
              </c:numCache>
            </c:numRef>
          </c:val>
          <c:extLst>
            <c:ext xmlns:c16="http://schemas.microsoft.com/office/drawing/2014/chart" uri="{C3380CC4-5D6E-409C-BE32-E72D297353CC}">
              <c16:uniqueId val="{00000000-8D00-4ACD-AC08-31E265F0E57B}"/>
            </c:ext>
          </c:extLst>
        </c:ser>
        <c:dLbls>
          <c:showLegendKey val="0"/>
          <c:showVal val="0"/>
          <c:showCatName val="0"/>
          <c:showSerName val="0"/>
          <c:showPercent val="0"/>
          <c:showBubbleSize val="0"/>
        </c:dLbls>
        <c:gapWidth val="100"/>
        <c:shape val="box"/>
        <c:axId val="234239872"/>
        <c:axId val="234241408"/>
        <c:axId val="0"/>
      </c:bar3DChart>
      <c:catAx>
        <c:axId val="234239872"/>
        <c:scaling>
          <c:orientation val="minMax"/>
        </c:scaling>
        <c:delete val="0"/>
        <c:axPos val="b"/>
        <c:numFmt formatCode="General" sourceLinked="1"/>
        <c:majorTickMark val="out"/>
        <c:minorTickMark val="none"/>
        <c:tickLblPos val="nextTo"/>
        <c:crossAx val="234241408"/>
        <c:crosses val="autoZero"/>
        <c:auto val="1"/>
        <c:lblAlgn val="ctr"/>
        <c:lblOffset val="100"/>
        <c:noMultiLvlLbl val="0"/>
      </c:catAx>
      <c:valAx>
        <c:axId val="234241408"/>
        <c:scaling>
          <c:orientation val="minMax"/>
        </c:scaling>
        <c:delete val="0"/>
        <c:axPos val="l"/>
        <c:majorGridlines/>
        <c:numFmt formatCode="0.0" sourceLinked="1"/>
        <c:majorTickMark val="out"/>
        <c:minorTickMark val="none"/>
        <c:tickLblPos val="nextTo"/>
        <c:crossAx val="234239872"/>
        <c:crosses val="autoZero"/>
        <c:crossBetween val="between"/>
      </c:valAx>
      <c:spPr>
        <a:noFill/>
        <a:ln w="25362">
          <a:noFill/>
        </a:ln>
      </c:spPr>
    </c:plotArea>
    <c:plotVisOnly val="1"/>
    <c:dispBlanksAs val="zero"/>
    <c:showDLblsOverMax val="0"/>
  </c:chart>
  <c:txPr>
    <a:bodyPr/>
    <a:lstStyle/>
    <a:p>
      <a:pPr>
        <a:defRPr sz="1797"/>
      </a:pPr>
      <a:endParaRPr lang="ru-RU"/>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3794" name="AutoShape 1"/>
          <p:cNvSpPr>
            <a:spLocks noChangeArrowheads="1"/>
          </p:cNvSpPr>
          <p:nvPr/>
        </p:nvSpPr>
        <p:spPr bwMode="auto">
          <a:xfrm>
            <a:off x="0" y="0"/>
            <a:ext cx="6797675" cy="9926638"/>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lIns="92034" tIns="46017" rIns="92034" bIns="46017" anchor="ctr"/>
          <a:lstStyle/>
          <a:p>
            <a:pPr eaLnBrk="1" hangingPunct="1">
              <a:buClr>
                <a:srgbClr val="000000"/>
              </a:buClr>
              <a:buSzPct val="100000"/>
              <a:buFont typeface="Times New Roman" panose="02020603050405020304" pitchFamily="18" charset="0"/>
              <a:buNone/>
            </a:pPr>
            <a:endParaRPr lang="ru-RU" altLang="ru-RU"/>
          </a:p>
        </p:txBody>
      </p:sp>
      <p:sp>
        <p:nvSpPr>
          <p:cNvPr id="33795" name="Text Box 2"/>
          <p:cNvSpPr txBox="1">
            <a:spLocks noChangeArrowheads="1"/>
          </p:cNvSpPr>
          <p:nvPr/>
        </p:nvSpPr>
        <p:spPr bwMode="auto">
          <a:xfrm>
            <a:off x="0" y="0"/>
            <a:ext cx="2944813"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2034" tIns="46017" rIns="92034" bIns="46017" anchor="ctr"/>
          <a:lstStyle/>
          <a:p>
            <a:pPr eaLnBrk="1" hangingPunct="1">
              <a:buClr>
                <a:srgbClr val="000000"/>
              </a:buClr>
              <a:buSzPct val="100000"/>
              <a:buFont typeface="Times New Roman" panose="02020603050405020304" pitchFamily="18" charset="0"/>
              <a:buNone/>
            </a:pPr>
            <a:endParaRPr lang="ru-RU" altLang="ru-RU"/>
          </a:p>
        </p:txBody>
      </p:sp>
      <p:sp>
        <p:nvSpPr>
          <p:cNvPr id="33796" name="Text Box 3"/>
          <p:cNvSpPr txBox="1">
            <a:spLocks noChangeArrowheads="1"/>
          </p:cNvSpPr>
          <p:nvPr/>
        </p:nvSpPr>
        <p:spPr bwMode="auto">
          <a:xfrm>
            <a:off x="3851275" y="0"/>
            <a:ext cx="2944813"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2034" tIns="46017" rIns="92034" bIns="46017" anchor="ctr"/>
          <a:lstStyle/>
          <a:p>
            <a:pPr eaLnBrk="1" hangingPunct="1">
              <a:buClr>
                <a:srgbClr val="000000"/>
              </a:buClr>
              <a:buSzPct val="100000"/>
              <a:buFont typeface="Times New Roman" panose="02020603050405020304" pitchFamily="18" charset="0"/>
              <a:buNone/>
            </a:pPr>
            <a:endParaRPr lang="ru-RU" altLang="ru-RU"/>
          </a:p>
        </p:txBody>
      </p:sp>
      <p:sp>
        <p:nvSpPr>
          <p:cNvPr id="33797" name="Rectangle 4"/>
          <p:cNvSpPr>
            <a:spLocks noGrp="1" noRot="1" noChangeAspect="1" noChangeArrowheads="1"/>
          </p:cNvSpPr>
          <p:nvPr>
            <p:ph type="sldImg"/>
          </p:nvPr>
        </p:nvSpPr>
        <p:spPr bwMode="auto">
          <a:xfrm>
            <a:off x="711200" y="744538"/>
            <a:ext cx="5373688" cy="3719512"/>
          </a:xfrm>
          <a:prstGeom prst="rect">
            <a:avLst/>
          </a:prstGeom>
          <a:noFill/>
          <a:ln w="9360">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p:nvPr>
        </p:nvSpPr>
        <p:spPr bwMode="auto">
          <a:xfrm>
            <a:off x="681038" y="4714875"/>
            <a:ext cx="5434012" cy="4464050"/>
          </a:xfrm>
          <a:prstGeom prst="rect">
            <a:avLst/>
          </a:prstGeom>
          <a:noFill/>
          <a:ln w="9525">
            <a:noFill/>
            <a:round/>
            <a:headEnd/>
            <a:tailEnd/>
          </a:ln>
          <a:effectLst/>
        </p:spPr>
        <p:txBody>
          <a:bodyPr vert="horz" wrap="square" lIns="90585" tIns="47104" rIns="90585" bIns="47104" numCol="1" anchor="t" anchorCtr="0" compatLnSpc="1">
            <a:prstTxWarp prst="textNoShape">
              <a:avLst/>
            </a:prstTxWarp>
          </a:bodyPr>
          <a:lstStyle/>
          <a:p>
            <a:pPr lvl="0"/>
            <a:endParaRPr lang="ru-RU" noProof="0"/>
          </a:p>
        </p:txBody>
      </p:sp>
      <p:sp>
        <p:nvSpPr>
          <p:cNvPr id="33799" name="Text Box 6"/>
          <p:cNvSpPr txBox="1">
            <a:spLocks noChangeArrowheads="1"/>
          </p:cNvSpPr>
          <p:nvPr/>
        </p:nvSpPr>
        <p:spPr bwMode="auto">
          <a:xfrm>
            <a:off x="0" y="9428163"/>
            <a:ext cx="2944813" cy="496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2034" tIns="46017" rIns="92034" bIns="46017" anchor="ctr"/>
          <a:lstStyle/>
          <a:p>
            <a:pPr eaLnBrk="1" hangingPunct="1">
              <a:buClr>
                <a:srgbClr val="000000"/>
              </a:buClr>
              <a:buSzPct val="100000"/>
              <a:buFont typeface="Times New Roman" panose="02020603050405020304" pitchFamily="18" charset="0"/>
              <a:buNone/>
            </a:pPr>
            <a:endParaRPr lang="ru-RU" altLang="ru-RU"/>
          </a:p>
        </p:txBody>
      </p:sp>
      <p:sp>
        <p:nvSpPr>
          <p:cNvPr id="4103" name="Rectangle 7"/>
          <p:cNvSpPr>
            <a:spLocks noGrp="1" noChangeArrowheads="1"/>
          </p:cNvSpPr>
          <p:nvPr>
            <p:ph type="sldNum"/>
          </p:nvPr>
        </p:nvSpPr>
        <p:spPr bwMode="auto">
          <a:xfrm>
            <a:off x="3851275" y="9428163"/>
            <a:ext cx="2943225" cy="495300"/>
          </a:xfrm>
          <a:prstGeom prst="rect">
            <a:avLst/>
          </a:prstGeom>
          <a:noFill/>
          <a:ln w="9525">
            <a:noFill/>
            <a:round/>
            <a:headEnd/>
            <a:tailEnd/>
          </a:ln>
          <a:effectLst/>
        </p:spPr>
        <p:txBody>
          <a:bodyPr vert="horz" wrap="square" lIns="90585" tIns="47104" rIns="90585" bIns="47104" numCol="1" anchor="b" anchorCtr="0" compatLnSpc="1">
            <a:prstTxWarp prst="textNoShape">
              <a:avLst/>
            </a:prstTxWarp>
          </a:bodyPr>
          <a:lstStyle>
            <a:lvl1pPr algn="r" eaLnBrk="1" hangingPunct="1">
              <a:buClr>
                <a:srgbClr val="000000"/>
              </a:buClr>
              <a:buSzPct val="45000"/>
              <a:buFont typeface="Wingdings" panose="05000000000000000000" pitchFamily="2" charset="2"/>
              <a:buNone/>
              <a:tabLst>
                <a:tab pos="727075" algn="l"/>
                <a:tab pos="1455738" algn="l"/>
                <a:tab pos="2184400" algn="l"/>
                <a:tab pos="2913063" algn="l"/>
              </a:tabLst>
              <a:defRPr sz="1200">
                <a:solidFill>
                  <a:srgbClr val="000000"/>
                </a:solidFill>
              </a:defRPr>
            </a:lvl1pPr>
          </a:lstStyle>
          <a:p>
            <a:fld id="{8DBA27E3-F91F-4262-B5C4-0CE00B1DB3D7}" type="slidenum">
              <a:rPr lang="ru-RU" altLang="ru-RU"/>
              <a:pPr/>
              <a:t>‹#›</a:t>
            </a:fld>
            <a:endParaRPr lang="ru-RU" altLang="ru-RU"/>
          </a:p>
        </p:txBody>
      </p:sp>
    </p:spTree>
    <p:extLst>
      <p:ext uri="{BB962C8B-B14F-4D97-AF65-F5344CB8AC3E}">
        <p14:creationId xmlns:p14="http://schemas.microsoft.com/office/powerpoint/2010/main" val="1822358117"/>
      </p:ext>
    </p:extLst>
  </p:cSld>
  <p:clrMap bg1="lt1" tx1="dk1" bg2="lt2" tx2="dk2" accent1="accent1" accent2="accent2" accent3="accent3" accent4="accent4" accent5="accent5" accent6="accent6" hlink="hlink" folHlink="folHlink"/>
  <p:notesStyle>
    <a:lvl1pPr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4818"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3A984779-35EB-4BF9-BA48-E0DBD2B3790D}" type="slidenum">
              <a:rPr lang="ru-RU" altLang="ru-RU">
                <a:solidFill>
                  <a:srgbClr val="000000"/>
                </a:solidFill>
                <a:cs typeface="Lucida Sans Unicode" panose="020B0602030504020204" pitchFamily="34" charset="0"/>
              </a:rPr>
              <a:pPr/>
              <a:t>1</a:t>
            </a:fld>
            <a:endParaRPr lang="ru-RU" altLang="ru-RU">
              <a:solidFill>
                <a:srgbClr val="000000"/>
              </a:solidFill>
              <a:cs typeface="Lucida Sans Unicode" panose="020B0602030504020204" pitchFamily="34" charset="0"/>
            </a:endParaRPr>
          </a:p>
        </p:txBody>
      </p:sp>
      <p:sp>
        <p:nvSpPr>
          <p:cNvPr id="34819"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34820"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4034"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A22191C8-6092-492B-8B51-4F8ECF11FD26}" type="slidenum">
              <a:rPr lang="ru-RU" altLang="ru-RU">
                <a:solidFill>
                  <a:srgbClr val="000000"/>
                </a:solidFill>
                <a:cs typeface="Lucida Sans Unicode" panose="020B0602030504020204" pitchFamily="34" charset="0"/>
              </a:rPr>
              <a:pPr/>
              <a:t>11</a:t>
            </a:fld>
            <a:endParaRPr lang="ru-RU" altLang="ru-RU">
              <a:solidFill>
                <a:srgbClr val="000000"/>
              </a:solidFill>
              <a:cs typeface="Lucida Sans Unicode" panose="020B0602030504020204" pitchFamily="34" charset="0"/>
            </a:endParaRPr>
          </a:p>
        </p:txBody>
      </p:sp>
      <p:sp>
        <p:nvSpPr>
          <p:cNvPr id="44035"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44036"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5058"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63803B21-F3DB-4451-9C98-2AF198663B88}" type="slidenum">
              <a:rPr lang="ru-RU" altLang="ru-RU">
                <a:solidFill>
                  <a:srgbClr val="000000"/>
                </a:solidFill>
                <a:cs typeface="Lucida Sans Unicode" panose="020B0602030504020204" pitchFamily="34" charset="0"/>
              </a:rPr>
              <a:pPr/>
              <a:t>12</a:t>
            </a:fld>
            <a:endParaRPr lang="ru-RU" altLang="ru-RU">
              <a:solidFill>
                <a:srgbClr val="000000"/>
              </a:solidFill>
              <a:cs typeface="Lucida Sans Unicode" panose="020B0602030504020204" pitchFamily="34" charset="0"/>
            </a:endParaRPr>
          </a:p>
        </p:txBody>
      </p:sp>
      <p:sp>
        <p:nvSpPr>
          <p:cNvPr id="45059"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45060"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6082"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129CBC6E-C975-4978-9687-EA5AD6CD7EE9}" type="slidenum">
              <a:rPr lang="ru-RU" altLang="ru-RU">
                <a:solidFill>
                  <a:srgbClr val="000000"/>
                </a:solidFill>
                <a:cs typeface="Lucida Sans Unicode" panose="020B0602030504020204" pitchFamily="34" charset="0"/>
              </a:rPr>
              <a:pPr/>
              <a:t>13</a:t>
            </a:fld>
            <a:endParaRPr lang="ru-RU" altLang="ru-RU">
              <a:solidFill>
                <a:srgbClr val="000000"/>
              </a:solidFill>
              <a:cs typeface="Lucida Sans Unicode" panose="020B0602030504020204" pitchFamily="34" charset="0"/>
            </a:endParaRPr>
          </a:p>
        </p:txBody>
      </p:sp>
      <p:sp>
        <p:nvSpPr>
          <p:cNvPr id="46083"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46084"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7106"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DA17203F-7886-4012-987F-531B992381FA}" type="slidenum">
              <a:rPr lang="ru-RU" altLang="ru-RU">
                <a:solidFill>
                  <a:srgbClr val="000000"/>
                </a:solidFill>
                <a:cs typeface="Lucida Sans Unicode" panose="020B0602030504020204" pitchFamily="34" charset="0"/>
              </a:rPr>
              <a:pPr/>
              <a:t>14</a:t>
            </a:fld>
            <a:endParaRPr lang="ru-RU" altLang="ru-RU">
              <a:solidFill>
                <a:srgbClr val="000000"/>
              </a:solidFill>
              <a:cs typeface="Lucida Sans Unicode" panose="020B0602030504020204" pitchFamily="34" charset="0"/>
            </a:endParaRPr>
          </a:p>
        </p:txBody>
      </p:sp>
      <p:sp>
        <p:nvSpPr>
          <p:cNvPr id="47107"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47108"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8130"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78C64031-3A6C-46C3-ADDF-C547102D5D68}" type="slidenum">
              <a:rPr lang="ru-RU" altLang="ru-RU">
                <a:solidFill>
                  <a:srgbClr val="000000"/>
                </a:solidFill>
                <a:cs typeface="Lucida Sans Unicode" panose="020B0602030504020204" pitchFamily="34" charset="0"/>
              </a:rPr>
              <a:pPr/>
              <a:t>15</a:t>
            </a:fld>
            <a:endParaRPr lang="ru-RU" altLang="ru-RU">
              <a:solidFill>
                <a:srgbClr val="000000"/>
              </a:solidFill>
              <a:cs typeface="Lucida Sans Unicode" panose="020B0602030504020204" pitchFamily="34" charset="0"/>
            </a:endParaRPr>
          </a:p>
        </p:txBody>
      </p:sp>
      <p:sp>
        <p:nvSpPr>
          <p:cNvPr id="48131"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48132"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9154"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36FAC619-2CDD-4FF2-98F5-48A975F41C0A}" type="slidenum">
              <a:rPr lang="ru-RU" altLang="ru-RU">
                <a:solidFill>
                  <a:srgbClr val="000000"/>
                </a:solidFill>
                <a:cs typeface="Lucida Sans Unicode" panose="020B0602030504020204" pitchFamily="34" charset="0"/>
              </a:rPr>
              <a:pPr/>
              <a:t>16</a:t>
            </a:fld>
            <a:endParaRPr lang="ru-RU" altLang="ru-RU">
              <a:solidFill>
                <a:srgbClr val="000000"/>
              </a:solidFill>
              <a:cs typeface="Lucida Sans Unicode" panose="020B0602030504020204" pitchFamily="34" charset="0"/>
            </a:endParaRPr>
          </a:p>
        </p:txBody>
      </p:sp>
      <p:sp>
        <p:nvSpPr>
          <p:cNvPr id="49155"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49156"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0178"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BF1FF803-5EF0-4B00-9A83-FDDF45EE90C4}" type="slidenum">
              <a:rPr lang="ru-RU" altLang="ru-RU">
                <a:solidFill>
                  <a:srgbClr val="000000"/>
                </a:solidFill>
                <a:cs typeface="Lucida Sans Unicode" panose="020B0602030504020204" pitchFamily="34" charset="0"/>
              </a:rPr>
              <a:pPr/>
              <a:t>17</a:t>
            </a:fld>
            <a:endParaRPr lang="ru-RU" altLang="ru-RU">
              <a:solidFill>
                <a:srgbClr val="000000"/>
              </a:solidFill>
              <a:cs typeface="Lucida Sans Unicode" panose="020B0602030504020204" pitchFamily="34" charset="0"/>
            </a:endParaRPr>
          </a:p>
        </p:txBody>
      </p:sp>
      <p:sp>
        <p:nvSpPr>
          <p:cNvPr id="50179"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50180"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1202"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94C0D347-D1C5-4965-BBD4-8F78B90506B8}" type="slidenum">
              <a:rPr lang="ru-RU" altLang="ru-RU">
                <a:solidFill>
                  <a:srgbClr val="000000"/>
                </a:solidFill>
                <a:cs typeface="Lucida Sans Unicode" panose="020B0602030504020204" pitchFamily="34" charset="0"/>
              </a:rPr>
              <a:pPr/>
              <a:t>18</a:t>
            </a:fld>
            <a:endParaRPr lang="ru-RU" altLang="ru-RU">
              <a:solidFill>
                <a:srgbClr val="000000"/>
              </a:solidFill>
              <a:cs typeface="Lucida Sans Unicode" panose="020B0602030504020204" pitchFamily="34" charset="0"/>
            </a:endParaRPr>
          </a:p>
        </p:txBody>
      </p:sp>
      <p:sp>
        <p:nvSpPr>
          <p:cNvPr id="51203"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51204"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2226"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FF056772-DE34-45C6-B1E6-393F3E661D1C}" type="slidenum">
              <a:rPr lang="ru-RU" altLang="ru-RU">
                <a:solidFill>
                  <a:srgbClr val="000000"/>
                </a:solidFill>
                <a:cs typeface="Lucida Sans Unicode" panose="020B0602030504020204" pitchFamily="34" charset="0"/>
              </a:rPr>
              <a:pPr/>
              <a:t>19</a:t>
            </a:fld>
            <a:endParaRPr lang="ru-RU" altLang="ru-RU">
              <a:solidFill>
                <a:srgbClr val="000000"/>
              </a:solidFill>
              <a:cs typeface="Lucida Sans Unicode" panose="020B0602030504020204" pitchFamily="34" charset="0"/>
            </a:endParaRPr>
          </a:p>
        </p:txBody>
      </p:sp>
      <p:sp>
        <p:nvSpPr>
          <p:cNvPr id="52227"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52228"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3250"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4ABE92EA-521C-4B84-9181-36B9362641C9}" type="slidenum">
              <a:rPr lang="ru-RU" altLang="ru-RU">
                <a:solidFill>
                  <a:srgbClr val="000000"/>
                </a:solidFill>
                <a:cs typeface="Lucida Sans Unicode" panose="020B0602030504020204" pitchFamily="34" charset="0"/>
              </a:rPr>
              <a:pPr/>
              <a:t>20</a:t>
            </a:fld>
            <a:endParaRPr lang="ru-RU" altLang="ru-RU">
              <a:solidFill>
                <a:srgbClr val="000000"/>
              </a:solidFill>
              <a:cs typeface="Lucida Sans Unicode" panose="020B0602030504020204" pitchFamily="34" charset="0"/>
            </a:endParaRPr>
          </a:p>
        </p:txBody>
      </p:sp>
      <p:sp>
        <p:nvSpPr>
          <p:cNvPr id="53251"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53252"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5842"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B2F33355-91CC-46E6-8CD3-5ABB90D6A0FC}" type="slidenum">
              <a:rPr lang="ru-RU" altLang="ru-RU">
                <a:solidFill>
                  <a:srgbClr val="000000"/>
                </a:solidFill>
                <a:cs typeface="Lucida Sans Unicode" panose="020B0602030504020204" pitchFamily="34" charset="0"/>
              </a:rPr>
              <a:pPr/>
              <a:t>2</a:t>
            </a:fld>
            <a:endParaRPr lang="ru-RU" altLang="ru-RU">
              <a:solidFill>
                <a:srgbClr val="000000"/>
              </a:solidFill>
              <a:cs typeface="Lucida Sans Unicode" panose="020B0602030504020204" pitchFamily="34" charset="0"/>
            </a:endParaRPr>
          </a:p>
        </p:txBody>
      </p:sp>
      <p:sp>
        <p:nvSpPr>
          <p:cNvPr id="35843"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35844"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4274"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128D515A-85A3-48DE-9747-DDCF47180C43}" type="slidenum">
              <a:rPr lang="ru-RU" altLang="ru-RU">
                <a:solidFill>
                  <a:srgbClr val="000000"/>
                </a:solidFill>
                <a:cs typeface="Lucida Sans Unicode" panose="020B0602030504020204" pitchFamily="34" charset="0"/>
              </a:rPr>
              <a:pPr/>
              <a:t>21</a:t>
            </a:fld>
            <a:endParaRPr lang="ru-RU" altLang="ru-RU">
              <a:solidFill>
                <a:srgbClr val="000000"/>
              </a:solidFill>
              <a:cs typeface="Lucida Sans Unicode" panose="020B0602030504020204" pitchFamily="34" charset="0"/>
            </a:endParaRPr>
          </a:p>
        </p:txBody>
      </p:sp>
      <p:sp>
        <p:nvSpPr>
          <p:cNvPr id="54275"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54276"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5298"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138A4A88-C4A3-44DC-8822-5EB4DD002587}" type="slidenum">
              <a:rPr lang="ru-RU" altLang="ru-RU">
                <a:solidFill>
                  <a:srgbClr val="000000"/>
                </a:solidFill>
                <a:cs typeface="Lucida Sans Unicode" panose="020B0602030504020204" pitchFamily="34" charset="0"/>
              </a:rPr>
              <a:pPr/>
              <a:t>22</a:t>
            </a:fld>
            <a:endParaRPr lang="ru-RU" altLang="ru-RU">
              <a:solidFill>
                <a:srgbClr val="000000"/>
              </a:solidFill>
              <a:cs typeface="Lucida Sans Unicode" panose="020B0602030504020204" pitchFamily="34" charset="0"/>
            </a:endParaRPr>
          </a:p>
        </p:txBody>
      </p:sp>
      <p:sp>
        <p:nvSpPr>
          <p:cNvPr id="55299"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55300"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6322"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29A7C2B4-527C-469D-B2E3-B8050791D8E1}" type="slidenum">
              <a:rPr lang="ru-RU" altLang="ru-RU">
                <a:solidFill>
                  <a:srgbClr val="000000"/>
                </a:solidFill>
                <a:cs typeface="Lucida Sans Unicode" panose="020B0602030504020204" pitchFamily="34" charset="0"/>
              </a:rPr>
              <a:pPr/>
              <a:t>23</a:t>
            </a:fld>
            <a:endParaRPr lang="ru-RU" altLang="ru-RU">
              <a:solidFill>
                <a:srgbClr val="000000"/>
              </a:solidFill>
              <a:cs typeface="Lucida Sans Unicode" panose="020B0602030504020204" pitchFamily="34" charset="0"/>
            </a:endParaRPr>
          </a:p>
        </p:txBody>
      </p:sp>
      <p:sp>
        <p:nvSpPr>
          <p:cNvPr id="56323"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56324"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7346"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76FE7F57-CBA1-4500-AB29-E443A29CE843}" type="slidenum">
              <a:rPr lang="ru-RU" altLang="ru-RU">
                <a:solidFill>
                  <a:srgbClr val="000000"/>
                </a:solidFill>
                <a:cs typeface="Lucida Sans Unicode" panose="020B0602030504020204" pitchFamily="34" charset="0"/>
              </a:rPr>
              <a:pPr/>
              <a:t>24</a:t>
            </a:fld>
            <a:endParaRPr lang="ru-RU" altLang="ru-RU">
              <a:solidFill>
                <a:srgbClr val="000000"/>
              </a:solidFill>
              <a:cs typeface="Lucida Sans Unicode" panose="020B0602030504020204" pitchFamily="34" charset="0"/>
            </a:endParaRPr>
          </a:p>
        </p:txBody>
      </p:sp>
      <p:sp>
        <p:nvSpPr>
          <p:cNvPr id="57347"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57348"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8370"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C9BE27ED-A5B2-43CB-9294-9968E392A4C1}" type="slidenum">
              <a:rPr lang="ru-RU" altLang="ru-RU">
                <a:solidFill>
                  <a:srgbClr val="000000"/>
                </a:solidFill>
                <a:cs typeface="Lucida Sans Unicode" panose="020B0602030504020204" pitchFamily="34" charset="0"/>
              </a:rPr>
              <a:pPr/>
              <a:t>25</a:t>
            </a:fld>
            <a:endParaRPr lang="ru-RU" altLang="ru-RU">
              <a:solidFill>
                <a:srgbClr val="000000"/>
              </a:solidFill>
              <a:cs typeface="Lucida Sans Unicode" panose="020B0602030504020204" pitchFamily="34" charset="0"/>
            </a:endParaRPr>
          </a:p>
        </p:txBody>
      </p:sp>
      <p:sp>
        <p:nvSpPr>
          <p:cNvPr id="58371"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58372"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9394"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5D18F04D-6A52-414F-A800-32DB740A3234}" type="slidenum">
              <a:rPr lang="ru-RU" altLang="ru-RU">
                <a:solidFill>
                  <a:srgbClr val="000000"/>
                </a:solidFill>
                <a:cs typeface="Lucida Sans Unicode" panose="020B0602030504020204" pitchFamily="34" charset="0"/>
              </a:rPr>
              <a:pPr/>
              <a:t>26</a:t>
            </a:fld>
            <a:endParaRPr lang="ru-RU" altLang="ru-RU">
              <a:solidFill>
                <a:srgbClr val="000000"/>
              </a:solidFill>
              <a:cs typeface="Lucida Sans Unicode" panose="020B0602030504020204" pitchFamily="34" charset="0"/>
            </a:endParaRPr>
          </a:p>
        </p:txBody>
      </p:sp>
      <p:sp>
        <p:nvSpPr>
          <p:cNvPr id="59395"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59396"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6866"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4EB43C3A-785D-4C80-A19F-ECDD95FBEA72}" type="slidenum">
              <a:rPr lang="ru-RU" altLang="ru-RU">
                <a:solidFill>
                  <a:srgbClr val="000000"/>
                </a:solidFill>
                <a:cs typeface="Lucida Sans Unicode" panose="020B0602030504020204" pitchFamily="34" charset="0"/>
              </a:rPr>
              <a:pPr/>
              <a:t>3</a:t>
            </a:fld>
            <a:endParaRPr lang="ru-RU" altLang="ru-RU">
              <a:solidFill>
                <a:srgbClr val="000000"/>
              </a:solidFill>
              <a:cs typeface="Lucida Sans Unicode" panose="020B0602030504020204" pitchFamily="34" charset="0"/>
            </a:endParaRPr>
          </a:p>
        </p:txBody>
      </p:sp>
      <p:sp>
        <p:nvSpPr>
          <p:cNvPr id="36867"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36868"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7890"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CA9578A0-CD4E-4971-8225-4CFF21C89AF0}" type="slidenum">
              <a:rPr lang="ru-RU" altLang="ru-RU">
                <a:solidFill>
                  <a:srgbClr val="000000"/>
                </a:solidFill>
                <a:cs typeface="Lucida Sans Unicode" panose="020B0602030504020204" pitchFamily="34" charset="0"/>
              </a:rPr>
              <a:pPr/>
              <a:t>4</a:t>
            </a:fld>
            <a:endParaRPr lang="ru-RU" altLang="ru-RU">
              <a:solidFill>
                <a:srgbClr val="000000"/>
              </a:solidFill>
              <a:cs typeface="Lucida Sans Unicode" panose="020B0602030504020204" pitchFamily="34" charset="0"/>
            </a:endParaRPr>
          </a:p>
        </p:txBody>
      </p:sp>
      <p:sp>
        <p:nvSpPr>
          <p:cNvPr id="37891"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37892"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spcBef>
                <a:spcPts val="450"/>
              </a:spcBef>
              <a:buClrTx/>
              <a:tabLst>
                <a:tab pos="0" algn="l"/>
                <a:tab pos="919163" algn="l"/>
                <a:tab pos="1839913" algn="l"/>
                <a:tab pos="2760663" algn="l"/>
                <a:tab pos="3679825" algn="l"/>
                <a:tab pos="4600575" algn="l"/>
                <a:tab pos="5521325" algn="l"/>
                <a:tab pos="6442075" algn="l"/>
                <a:tab pos="7361238" algn="l"/>
                <a:tab pos="8281988" algn="l"/>
                <a:tab pos="9202738" algn="l"/>
                <a:tab pos="10123488" algn="l"/>
              </a:tabLst>
            </a:pPr>
            <a:endParaRPr lang="ru-RU" altLang="ru-RU">
              <a:latin typeface="Times New Roman" panose="02020603050405020304" pitchFamily="18" charset="0"/>
              <a:ea typeface="SimSun" panose="02010600030101010101" pitchFamily="2" charset="-122"/>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8914"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9C1893B2-C193-4B6A-8FC5-91C8F213D471}" type="slidenum">
              <a:rPr lang="ru-RU" altLang="ru-RU">
                <a:solidFill>
                  <a:srgbClr val="000000"/>
                </a:solidFill>
                <a:cs typeface="Lucida Sans Unicode" panose="020B0602030504020204" pitchFamily="34" charset="0"/>
              </a:rPr>
              <a:pPr/>
              <a:t>5</a:t>
            </a:fld>
            <a:endParaRPr lang="ru-RU" altLang="ru-RU">
              <a:solidFill>
                <a:srgbClr val="000000"/>
              </a:solidFill>
              <a:cs typeface="Lucida Sans Unicode" panose="020B0602030504020204" pitchFamily="34" charset="0"/>
            </a:endParaRPr>
          </a:p>
        </p:txBody>
      </p:sp>
      <p:sp>
        <p:nvSpPr>
          <p:cNvPr id="38915"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38916"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9938"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F66D9E9D-6F15-48AC-93F6-7B7FA31E7B4B}" type="slidenum">
              <a:rPr lang="ru-RU" altLang="ru-RU">
                <a:solidFill>
                  <a:srgbClr val="000000"/>
                </a:solidFill>
                <a:cs typeface="Lucida Sans Unicode" panose="020B0602030504020204" pitchFamily="34" charset="0"/>
              </a:rPr>
              <a:pPr/>
              <a:t>6</a:t>
            </a:fld>
            <a:endParaRPr lang="ru-RU" altLang="ru-RU">
              <a:solidFill>
                <a:srgbClr val="000000"/>
              </a:solidFill>
              <a:cs typeface="Lucida Sans Unicode" panose="020B0602030504020204" pitchFamily="34" charset="0"/>
            </a:endParaRPr>
          </a:p>
        </p:txBody>
      </p:sp>
      <p:sp>
        <p:nvSpPr>
          <p:cNvPr id="39939"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39940"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62"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2EC857BF-17CA-4742-B536-31E384EBE307}" type="slidenum">
              <a:rPr lang="ru-RU" altLang="ru-RU">
                <a:solidFill>
                  <a:srgbClr val="000000"/>
                </a:solidFill>
                <a:cs typeface="Lucida Sans Unicode" panose="020B0602030504020204" pitchFamily="34" charset="0"/>
              </a:rPr>
              <a:pPr/>
              <a:t>8</a:t>
            </a:fld>
            <a:endParaRPr lang="ru-RU" altLang="ru-RU">
              <a:solidFill>
                <a:srgbClr val="000000"/>
              </a:solidFill>
              <a:cs typeface="Lucida Sans Unicode" panose="020B0602030504020204" pitchFamily="34" charset="0"/>
            </a:endParaRPr>
          </a:p>
        </p:txBody>
      </p:sp>
      <p:sp>
        <p:nvSpPr>
          <p:cNvPr id="40963"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40964"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1986"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C1AE8681-4534-4FBB-A743-8787818D1243}" type="slidenum">
              <a:rPr lang="ru-RU" altLang="ru-RU">
                <a:solidFill>
                  <a:srgbClr val="000000"/>
                </a:solidFill>
                <a:cs typeface="Lucida Sans Unicode" panose="020B0602030504020204" pitchFamily="34" charset="0"/>
              </a:rPr>
              <a:pPr/>
              <a:t>9</a:t>
            </a:fld>
            <a:endParaRPr lang="ru-RU" altLang="ru-RU">
              <a:solidFill>
                <a:srgbClr val="000000"/>
              </a:solidFill>
              <a:cs typeface="Lucida Sans Unicode" panose="020B0602030504020204" pitchFamily="34" charset="0"/>
            </a:endParaRPr>
          </a:p>
        </p:txBody>
      </p:sp>
      <p:sp>
        <p:nvSpPr>
          <p:cNvPr id="41987"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41988"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3010"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813D9277-B58C-484F-8870-2D22EB3B8E15}" type="slidenum">
              <a:rPr lang="ru-RU" altLang="ru-RU">
                <a:solidFill>
                  <a:srgbClr val="000000"/>
                </a:solidFill>
                <a:cs typeface="Lucida Sans Unicode" panose="020B0602030504020204" pitchFamily="34" charset="0"/>
              </a:rPr>
              <a:pPr/>
              <a:t>10</a:t>
            </a:fld>
            <a:endParaRPr lang="ru-RU" altLang="ru-RU">
              <a:solidFill>
                <a:srgbClr val="000000"/>
              </a:solidFill>
              <a:cs typeface="Lucida Sans Unicode" panose="020B0602030504020204" pitchFamily="34" charset="0"/>
            </a:endParaRPr>
          </a:p>
        </p:txBody>
      </p:sp>
      <p:sp>
        <p:nvSpPr>
          <p:cNvPr id="43011"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43012"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742950" y="2130425"/>
            <a:ext cx="8421688" cy="1470025"/>
          </a:xfrm>
        </p:spPr>
        <p:txBody>
          <a:bodyPr/>
          <a:lstStyle/>
          <a:p>
            <a:r>
              <a:rPr lang="ru-RU"/>
              <a:t>Образец заголовка</a:t>
            </a:r>
          </a:p>
        </p:txBody>
      </p:sp>
      <p:sp>
        <p:nvSpPr>
          <p:cNvPr id="3" name="Подзаголовок 2"/>
          <p:cNvSpPr>
            <a:spLocks noGrp="1"/>
          </p:cNvSpPr>
          <p:nvPr>
            <p:ph type="subTitle" idx="1"/>
          </p:nvPr>
        </p:nvSpPr>
        <p:spPr>
          <a:xfrm>
            <a:off x="1485900" y="3886200"/>
            <a:ext cx="6935788"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ru-RU"/>
              <a:t>Образец подзаголовка</a:t>
            </a:r>
          </a:p>
        </p:txBody>
      </p:sp>
      <p:sp>
        <p:nvSpPr>
          <p:cNvPr id="4" name="Rectangle 2"/>
          <p:cNvSpPr>
            <a:spLocks noGrp="1" noChangeArrowheads="1"/>
          </p:cNvSpPr>
          <p:nvPr>
            <p:ph type="sldNum" idx="10"/>
          </p:nvPr>
        </p:nvSpPr>
        <p:spPr>
          <a:ln/>
        </p:spPr>
        <p:txBody>
          <a:bodyPr/>
          <a:lstStyle>
            <a:lvl1pPr>
              <a:defRPr/>
            </a:lvl1pPr>
          </a:lstStyle>
          <a:p>
            <a:fld id="{8E1979A5-392D-4DC9-880E-63DB9567D1A2}" type="slidenum">
              <a:rPr lang="ru-RU" altLang="ru-RU"/>
              <a:pPr/>
              <a:t>‹#›</a:t>
            </a:fld>
            <a:endParaRPr lang="ru-RU" altLang="ru-RU"/>
          </a:p>
        </p:txBody>
      </p:sp>
    </p:spTree>
    <p:extLst>
      <p:ext uri="{BB962C8B-B14F-4D97-AF65-F5344CB8AC3E}">
        <p14:creationId xmlns:p14="http://schemas.microsoft.com/office/powerpoint/2010/main" val="3643941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2"/>
          <p:cNvSpPr>
            <a:spLocks noGrp="1" noChangeArrowheads="1"/>
          </p:cNvSpPr>
          <p:nvPr>
            <p:ph type="sldNum" idx="10"/>
          </p:nvPr>
        </p:nvSpPr>
        <p:spPr>
          <a:ln/>
        </p:spPr>
        <p:txBody>
          <a:bodyPr/>
          <a:lstStyle>
            <a:lvl1pPr>
              <a:defRPr/>
            </a:lvl1pPr>
          </a:lstStyle>
          <a:p>
            <a:fld id="{019CE0A9-DA65-49E8-AC01-4047C39F5079}" type="slidenum">
              <a:rPr lang="ru-RU" altLang="ru-RU"/>
              <a:pPr/>
              <a:t>‹#›</a:t>
            </a:fld>
            <a:endParaRPr lang="ru-RU" altLang="ru-RU"/>
          </a:p>
        </p:txBody>
      </p:sp>
    </p:spTree>
    <p:extLst>
      <p:ext uri="{BB962C8B-B14F-4D97-AF65-F5344CB8AC3E}">
        <p14:creationId xmlns:p14="http://schemas.microsoft.com/office/powerpoint/2010/main" val="21981063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7181850" y="425450"/>
            <a:ext cx="2227263" cy="5440363"/>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95300" y="425450"/>
            <a:ext cx="6534150" cy="5440363"/>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2"/>
          <p:cNvSpPr>
            <a:spLocks noGrp="1" noChangeArrowheads="1"/>
          </p:cNvSpPr>
          <p:nvPr>
            <p:ph type="sldNum" idx="10"/>
          </p:nvPr>
        </p:nvSpPr>
        <p:spPr>
          <a:ln/>
        </p:spPr>
        <p:txBody>
          <a:bodyPr/>
          <a:lstStyle>
            <a:lvl1pPr>
              <a:defRPr/>
            </a:lvl1pPr>
          </a:lstStyle>
          <a:p>
            <a:fld id="{93105FDE-1D0E-4552-BC59-55F54C5E0786}" type="slidenum">
              <a:rPr lang="ru-RU" altLang="ru-RU"/>
              <a:pPr/>
              <a:t>‹#›</a:t>
            </a:fld>
            <a:endParaRPr lang="ru-RU" altLang="ru-RU"/>
          </a:p>
        </p:txBody>
      </p:sp>
    </p:spTree>
    <p:extLst>
      <p:ext uri="{BB962C8B-B14F-4D97-AF65-F5344CB8AC3E}">
        <p14:creationId xmlns:p14="http://schemas.microsoft.com/office/powerpoint/2010/main" val="11038109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742950" y="2130425"/>
            <a:ext cx="8421688" cy="1470025"/>
          </a:xfrm>
        </p:spPr>
        <p:txBody>
          <a:bodyPr/>
          <a:lstStyle/>
          <a:p>
            <a:r>
              <a:rPr lang="ru-RU"/>
              <a:t>Образец заголовка</a:t>
            </a:r>
          </a:p>
        </p:txBody>
      </p:sp>
      <p:sp>
        <p:nvSpPr>
          <p:cNvPr id="3" name="Подзаголовок 2"/>
          <p:cNvSpPr>
            <a:spLocks noGrp="1"/>
          </p:cNvSpPr>
          <p:nvPr>
            <p:ph type="subTitle" idx="1"/>
          </p:nvPr>
        </p:nvSpPr>
        <p:spPr>
          <a:xfrm>
            <a:off x="1485900" y="3886200"/>
            <a:ext cx="6935788"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ru-RU"/>
              <a:t>Образец подзаголовка</a:t>
            </a:r>
          </a:p>
        </p:txBody>
      </p:sp>
      <p:sp>
        <p:nvSpPr>
          <p:cNvPr id="4" name="Rectangle 19"/>
          <p:cNvSpPr>
            <a:spLocks noGrp="1" noChangeArrowheads="1"/>
          </p:cNvSpPr>
          <p:nvPr>
            <p:ph type="sldNum" idx="10"/>
          </p:nvPr>
        </p:nvSpPr>
        <p:spPr>
          <a:ln/>
        </p:spPr>
        <p:txBody>
          <a:bodyPr/>
          <a:lstStyle>
            <a:lvl1pPr>
              <a:defRPr/>
            </a:lvl1pPr>
          </a:lstStyle>
          <a:p>
            <a:fld id="{2CD266EC-539C-4CDD-8135-799EF9B5EB74}" type="slidenum">
              <a:rPr lang="ru-RU" altLang="ru-RU"/>
              <a:pPr/>
              <a:t>‹#›</a:t>
            </a:fld>
            <a:endParaRPr lang="ru-RU" altLang="ru-RU"/>
          </a:p>
        </p:txBody>
      </p:sp>
    </p:spTree>
    <p:extLst>
      <p:ext uri="{BB962C8B-B14F-4D97-AF65-F5344CB8AC3E}">
        <p14:creationId xmlns:p14="http://schemas.microsoft.com/office/powerpoint/2010/main" val="11445052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19"/>
          <p:cNvSpPr>
            <a:spLocks noGrp="1" noChangeArrowheads="1"/>
          </p:cNvSpPr>
          <p:nvPr>
            <p:ph type="sldNum" idx="10"/>
          </p:nvPr>
        </p:nvSpPr>
        <p:spPr>
          <a:ln/>
        </p:spPr>
        <p:txBody>
          <a:bodyPr/>
          <a:lstStyle>
            <a:lvl1pPr>
              <a:defRPr/>
            </a:lvl1pPr>
          </a:lstStyle>
          <a:p>
            <a:fld id="{000B81E1-C026-4C97-AC6A-15186D5A13DE}" type="slidenum">
              <a:rPr lang="ru-RU" altLang="ru-RU"/>
              <a:pPr/>
              <a:t>‹#›</a:t>
            </a:fld>
            <a:endParaRPr lang="ru-RU" altLang="ru-RU"/>
          </a:p>
        </p:txBody>
      </p:sp>
    </p:spTree>
    <p:extLst>
      <p:ext uri="{BB962C8B-B14F-4D97-AF65-F5344CB8AC3E}">
        <p14:creationId xmlns:p14="http://schemas.microsoft.com/office/powerpoint/2010/main" val="13276754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82638" y="4406900"/>
            <a:ext cx="8421687"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82638" y="2906713"/>
            <a:ext cx="8421687"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a:t>Образец текста</a:t>
            </a:r>
          </a:p>
        </p:txBody>
      </p:sp>
      <p:sp>
        <p:nvSpPr>
          <p:cNvPr id="4" name="Rectangle 19"/>
          <p:cNvSpPr>
            <a:spLocks noGrp="1" noChangeArrowheads="1"/>
          </p:cNvSpPr>
          <p:nvPr>
            <p:ph type="sldNum" idx="10"/>
          </p:nvPr>
        </p:nvSpPr>
        <p:spPr>
          <a:ln/>
        </p:spPr>
        <p:txBody>
          <a:bodyPr/>
          <a:lstStyle>
            <a:lvl1pPr>
              <a:defRPr/>
            </a:lvl1pPr>
          </a:lstStyle>
          <a:p>
            <a:fld id="{41EAD57F-0D25-40E7-9343-8AF8F69D22CF}" type="slidenum">
              <a:rPr lang="ru-RU" altLang="ru-RU"/>
              <a:pPr/>
              <a:t>‹#›</a:t>
            </a:fld>
            <a:endParaRPr lang="ru-RU" altLang="ru-RU"/>
          </a:p>
        </p:txBody>
      </p:sp>
    </p:spTree>
    <p:extLst>
      <p:ext uri="{BB962C8B-B14F-4D97-AF65-F5344CB8AC3E}">
        <p14:creationId xmlns:p14="http://schemas.microsoft.com/office/powerpoint/2010/main" val="39093692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sz="half" idx="1"/>
          </p:nvPr>
        </p:nvSpPr>
        <p:spPr>
          <a:xfrm>
            <a:off x="495300" y="1981200"/>
            <a:ext cx="4379913" cy="38846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5027613" y="1981200"/>
            <a:ext cx="4381500" cy="38846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Rectangle 19"/>
          <p:cNvSpPr>
            <a:spLocks noGrp="1" noChangeArrowheads="1"/>
          </p:cNvSpPr>
          <p:nvPr>
            <p:ph type="sldNum" idx="10"/>
          </p:nvPr>
        </p:nvSpPr>
        <p:spPr>
          <a:ln/>
        </p:spPr>
        <p:txBody>
          <a:bodyPr/>
          <a:lstStyle>
            <a:lvl1pPr>
              <a:defRPr/>
            </a:lvl1pPr>
          </a:lstStyle>
          <a:p>
            <a:fld id="{0B427E8F-8327-4EDE-BC5A-5DA356EFCE84}" type="slidenum">
              <a:rPr lang="ru-RU" altLang="ru-RU"/>
              <a:pPr/>
              <a:t>‹#›</a:t>
            </a:fld>
            <a:endParaRPr lang="ru-RU" altLang="ru-RU"/>
          </a:p>
        </p:txBody>
      </p:sp>
    </p:spTree>
    <p:extLst>
      <p:ext uri="{BB962C8B-B14F-4D97-AF65-F5344CB8AC3E}">
        <p14:creationId xmlns:p14="http://schemas.microsoft.com/office/powerpoint/2010/main" val="167959826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95300" y="274638"/>
            <a:ext cx="8916988" cy="1143000"/>
          </a:xfrm>
        </p:spPr>
        <p:txBody>
          <a:bodyPr/>
          <a:lstStyle>
            <a:lvl1pPr>
              <a:defRPr/>
            </a:lvl1pPr>
          </a:lstStyle>
          <a:p>
            <a:r>
              <a:rPr lang="ru-RU"/>
              <a:t>Образец заголовка</a:t>
            </a:r>
          </a:p>
        </p:txBody>
      </p:sp>
      <p:sp>
        <p:nvSpPr>
          <p:cNvPr id="3" name="Текст 2"/>
          <p:cNvSpPr>
            <a:spLocks noGrp="1"/>
          </p:cNvSpPr>
          <p:nvPr>
            <p:ph type="body" idx="1"/>
          </p:nvPr>
        </p:nvSpPr>
        <p:spPr>
          <a:xfrm>
            <a:off x="495300"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Содержимое 3"/>
          <p:cNvSpPr>
            <a:spLocks noGrp="1"/>
          </p:cNvSpPr>
          <p:nvPr>
            <p:ph sz="half" idx="2"/>
          </p:nvPr>
        </p:nvSpPr>
        <p:spPr>
          <a:xfrm>
            <a:off x="495300"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5032375" y="1535113"/>
            <a:ext cx="437991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Содержимое 5"/>
          <p:cNvSpPr>
            <a:spLocks noGrp="1"/>
          </p:cNvSpPr>
          <p:nvPr>
            <p:ph sz="quarter" idx="4"/>
          </p:nvPr>
        </p:nvSpPr>
        <p:spPr>
          <a:xfrm>
            <a:off x="5032375" y="2174875"/>
            <a:ext cx="437991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Rectangle 19"/>
          <p:cNvSpPr>
            <a:spLocks noGrp="1" noChangeArrowheads="1"/>
          </p:cNvSpPr>
          <p:nvPr>
            <p:ph type="sldNum" idx="10"/>
          </p:nvPr>
        </p:nvSpPr>
        <p:spPr>
          <a:ln/>
        </p:spPr>
        <p:txBody>
          <a:bodyPr/>
          <a:lstStyle>
            <a:lvl1pPr>
              <a:defRPr/>
            </a:lvl1pPr>
          </a:lstStyle>
          <a:p>
            <a:fld id="{AE3A2B46-42CD-4950-8785-2C69BC4FB414}" type="slidenum">
              <a:rPr lang="ru-RU" altLang="ru-RU"/>
              <a:pPr/>
              <a:t>‹#›</a:t>
            </a:fld>
            <a:endParaRPr lang="ru-RU" altLang="ru-RU"/>
          </a:p>
        </p:txBody>
      </p:sp>
    </p:spTree>
    <p:extLst>
      <p:ext uri="{BB962C8B-B14F-4D97-AF65-F5344CB8AC3E}">
        <p14:creationId xmlns:p14="http://schemas.microsoft.com/office/powerpoint/2010/main" val="120066388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Rectangle 19"/>
          <p:cNvSpPr>
            <a:spLocks noGrp="1" noChangeArrowheads="1"/>
          </p:cNvSpPr>
          <p:nvPr>
            <p:ph type="sldNum" idx="10"/>
          </p:nvPr>
        </p:nvSpPr>
        <p:spPr>
          <a:ln/>
        </p:spPr>
        <p:txBody>
          <a:bodyPr/>
          <a:lstStyle>
            <a:lvl1pPr>
              <a:defRPr/>
            </a:lvl1pPr>
          </a:lstStyle>
          <a:p>
            <a:fld id="{018F5F3F-8765-4521-99D5-7492900A66B6}" type="slidenum">
              <a:rPr lang="ru-RU" altLang="ru-RU"/>
              <a:pPr/>
              <a:t>‹#›</a:t>
            </a:fld>
            <a:endParaRPr lang="ru-RU" altLang="ru-RU"/>
          </a:p>
        </p:txBody>
      </p:sp>
    </p:spTree>
    <p:extLst>
      <p:ext uri="{BB962C8B-B14F-4D97-AF65-F5344CB8AC3E}">
        <p14:creationId xmlns:p14="http://schemas.microsoft.com/office/powerpoint/2010/main" val="191700968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19"/>
          <p:cNvSpPr>
            <a:spLocks noGrp="1" noChangeArrowheads="1"/>
          </p:cNvSpPr>
          <p:nvPr>
            <p:ph type="sldNum" idx="10"/>
          </p:nvPr>
        </p:nvSpPr>
        <p:spPr>
          <a:ln/>
        </p:spPr>
        <p:txBody>
          <a:bodyPr/>
          <a:lstStyle>
            <a:lvl1pPr>
              <a:defRPr/>
            </a:lvl1pPr>
          </a:lstStyle>
          <a:p>
            <a:fld id="{87600328-991E-4877-81AA-9AE8D42D7256}" type="slidenum">
              <a:rPr lang="ru-RU" altLang="ru-RU"/>
              <a:pPr/>
              <a:t>‹#›</a:t>
            </a:fld>
            <a:endParaRPr lang="ru-RU" altLang="ru-RU"/>
          </a:p>
        </p:txBody>
      </p:sp>
    </p:spTree>
    <p:extLst>
      <p:ext uri="{BB962C8B-B14F-4D97-AF65-F5344CB8AC3E}">
        <p14:creationId xmlns:p14="http://schemas.microsoft.com/office/powerpoint/2010/main" val="396472662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95300" y="273050"/>
            <a:ext cx="3259138" cy="1162050"/>
          </a:xfrm>
        </p:spPr>
        <p:txBody>
          <a:bodyPr anchor="b"/>
          <a:lstStyle>
            <a:lvl1pPr algn="l">
              <a:defRPr sz="2000" b="1"/>
            </a:lvl1pPr>
          </a:lstStyle>
          <a:p>
            <a:r>
              <a:rPr lang="ru-RU"/>
              <a:t>Образец заголовка</a:t>
            </a:r>
          </a:p>
        </p:txBody>
      </p:sp>
      <p:sp>
        <p:nvSpPr>
          <p:cNvPr id="3" name="Содержимое 2"/>
          <p:cNvSpPr>
            <a:spLocks noGrp="1"/>
          </p:cNvSpPr>
          <p:nvPr>
            <p:ph idx="1"/>
          </p:nvPr>
        </p:nvSpPr>
        <p:spPr>
          <a:xfrm>
            <a:off x="3873500" y="273050"/>
            <a:ext cx="5538788"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95300" y="1435100"/>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Rectangle 19"/>
          <p:cNvSpPr>
            <a:spLocks noGrp="1" noChangeArrowheads="1"/>
          </p:cNvSpPr>
          <p:nvPr>
            <p:ph type="sldNum" idx="10"/>
          </p:nvPr>
        </p:nvSpPr>
        <p:spPr>
          <a:ln/>
        </p:spPr>
        <p:txBody>
          <a:bodyPr/>
          <a:lstStyle>
            <a:lvl1pPr>
              <a:defRPr/>
            </a:lvl1pPr>
          </a:lstStyle>
          <a:p>
            <a:fld id="{E29FB7BE-4351-40F6-9D7B-B970A7283563}" type="slidenum">
              <a:rPr lang="ru-RU" altLang="ru-RU"/>
              <a:pPr/>
              <a:t>‹#›</a:t>
            </a:fld>
            <a:endParaRPr lang="ru-RU" altLang="ru-RU"/>
          </a:p>
        </p:txBody>
      </p:sp>
    </p:spTree>
    <p:extLst>
      <p:ext uri="{BB962C8B-B14F-4D97-AF65-F5344CB8AC3E}">
        <p14:creationId xmlns:p14="http://schemas.microsoft.com/office/powerpoint/2010/main" val="17697862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2"/>
          <p:cNvSpPr>
            <a:spLocks noGrp="1" noChangeArrowheads="1"/>
          </p:cNvSpPr>
          <p:nvPr>
            <p:ph type="sldNum" idx="10"/>
          </p:nvPr>
        </p:nvSpPr>
        <p:spPr>
          <a:ln/>
        </p:spPr>
        <p:txBody>
          <a:bodyPr/>
          <a:lstStyle>
            <a:lvl1pPr>
              <a:defRPr/>
            </a:lvl1pPr>
          </a:lstStyle>
          <a:p>
            <a:fld id="{718D6F83-FC8F-4788-8983-0BD9CC79DEF8}" type="slidenum">
              <a:rPr lang="ru-RU" altLang="ru-RU"/>
              <a:pPr/>
              <a:t>‹#›</a:t>
            </a:fld>
            <a:endParaRPr lang="ru-RU" altLang="ru-RU"/>
          </a:p>
        </p:txBody>
      </p:sp>
    </p:spTree>
    <p:extLst>
      <p:ext uri="{BB962C8B-B14F-4D97-AF65-F5344CB8AC3E}">
        <p14:creationId xmlns:p14="http://schemas.microsoft.com/office/powerpoint/2010/main" val="42080664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941513" y="4800600"/>
            <a:ext cx="5945187"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941513" y="612775"/>
            <a:ext cx="5945187"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a:p>
        </p:txBody>
      </p:sp>
      <p:sp>
        <p:nvSpPr>
          <p:cNvPr id="4" name="Текст 3"/>
          <p:cNvSpPr>
            <a:spLocks noGrp="1"/>
          </p:cNvSpPr>
          <p:nvPr>
            <p:ph type="body" sz="half" idx="2"/>
          </p:nvPr>
        </p:nvSpPr>
        <p:spPr>
          <a:xfrm>
            <a:off x="1941513" y="5367338"/>
            <a:ext cx="5945187"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Rectangle 19"/>
          <p:cNvSpPr>
            <a:spLocks noGrp="1" noChangeArrowheads="1"/>
          </p:cNvSpPr>
          <p:nvPr>
            <p:ph type="sldNum" idx="10"/>
          </p:nvPr>
        </p:nvSpPr>
        <p:spPr>
          <a:ln/>
        </p:spPr>
        <p:txBody>
          <a:bodyPr/>
          <a:lstStyle>
            <a:lvl1pPr>
              <a:defRPr/>
            </a:lvl1pPr>
          </a:lstStyle>
          <a:p>
            <a:fld id="{C2777077-4082-40D3-B2EB-295502A15276}" type="slidenum">
              <a:rPr lang="ru-RU" altLang="ru-RU"/>
              <a:pPr/>
              <a:t>‹#›</a:t>
            </a:fld>
            <a:endParaRPr lang="ru-RU" altLang="ru-RU"/>
          </a:p>
        </p:txBody>
      </p:sp>
    </p:spTree>
    <p:extLst>
      <p:ext uri="{BB962C8B-B14F-4D97-AF65-F5344CB8AC3E}">
        <p14:creationId xmlns:p14="http://schemas.microsoft.com/office/powerpoint/2010/main" val="30767350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19"/>
          <p:cNvSpPr>
            <a:spLocks noGrp="1" noChangeArrowheads="1"/>
          </p:cNvSpPr>
          <p:nvPr>
            <p:ph type="sldNum" idx="10"/>
          </p:nvPr>
        </p:nvSpPr>
        <p:spPr>
          <a:ln/>
        </p:spPr>
        <p:txBody>
          <a:bodyPr/>
          <a:lstStyle>
            <a:lvl1pPr>
              <a:defRPr/>
            </a:lvl1pPr>
          </a:lstStyle>
          <a:p>
            <a:fld id="{9B7A5641-91DD-4688-803F-845CB1F37C78}" type="slidenum">
              <a:rPr lang="ru-RU" altLang="ru-RU"/>
              <a:pPr/>
              <a:t>‹#›</a:t>
            </a:fld>
            <a:endParaRPr lang="ru-RU" altLang="ru-RU"/>
          </a:p>
        </p:txBody>
      </p:sp>
    </p:spTree>
    <p:extLst>
      <p:ext uri="{BB962C8B-B14F-4D97-AF65-F5344CB8AC3E}">
        <p14:creationId xmlns:p14="http://schemas.microsoft.com/office/powerpoint/2010/main" val="381237094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7181850" y="425450"/>
            <a:ext cx="2227263" cy="5440363"/>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95300" y="425450"/>
            <a:ext cx="6534150" cy="5440363"/>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19"/>
          <p:cNvSpPr>
            <a:spLocks noGrp="1" noChangeArrowheads="1"/>
          </p:cNvSpPr>
          <p:nvPr>
            <p:ph type="sldNum" idx="10"/>
          </p:nvPr>
        </p:nvSpPr>
        <p:spPr>
          <a:ln/>
        </p:spPr>
        <p:txBody>
          <a:bodyPr/>
          <a:lstStyle>
            <a:lvl1pPr>
              <a:defRPr/>
            </a:lvl1pPr>
          </a:lstStyle>
          <a:p>
            <a:fld id="{F07B7B4F-C510-474F-97D2-CED4FD7B590D}" type="slidenum">
              <a:rPr lang="ru-RU" altLang="ru-RU"/>
              <a:pPr/>
              <a:t>‹#›</a:t>
            </a:fld>
            <a:endParaRPr lang="ru-RU" altLang="ru-RU"/>
          </a:p>
        </p:txBody>
      </p:sp>
    </p:spTree>
    <p:extLst>
      <p:ext uri="{BB962C8B-B14F-4D97-AF65-F5344CB8AC3E}">
        <p14:creationId xmlns:p14="http://schemas.microsoft.com/office/powerpoint/2010/main" val="293184028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4" name="Rectangle 10"/>
          <p:cNvSpPr/>
          <p:nvPr/>
        </p:nvSpPr>
        <p:spPr>
          <a:xfrm>
            <a:off x="0" y="3866920"/>
            <a:ext cx="9907588"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5" name="Rectangle 11"/>
          <p:cNvSpPr/>
          <p:nvPr/>
        </p:nvSpPr>
        <p:spPr>
          <a:xfrm>
            <a:off x="0" y="0"/>
            <a:ext cx="9907588"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p>
        </p:txBody>
      </p:sp>
      <p:sp>
        <p:nvSpPr>
          <p:cNvPr id="6" name="Rectangle 12"/>
          <p:cNvSpPr/>
          <p:nvPr/>
        </p:nvSpPr>
        <p:spPr>
          <a:xfrm>
            <a:off x="0" y="2652713"/>
            <a:ext cx="9907588"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7" name="Oval 13"/>
          <p:cNvSpPr/>
          <p:nvPr/>
        </p:nvSpPr>
        <p:spPr>
          <a:xfrm>
            <a:off x="0" y="1600200"/>
            <a:ext cx="9907588"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3" name="Subtitle 2"/>
          <p:cNvSpPr>
            <a:spLocks noGrp="1"/>
          </p:cNvSpPr>
          <p:nvPr>
            <p:ph type="subTitle" idx="1"/>
          </p:nvPr>
        </p:nvSpPr>
        <p:spPr>
          <a:xfrm>
            <a:off x="1596867" y="5052546"/>
            <a:ext cx="610774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2" name="Title 1"/>
          <p:cNvSpPr>
            <a:spLocks noGrp="1"/>
          </p:cNvSpPr>
          <p:nvPr>
            <p:ph type="ctrTitle"/>
          </p:nvPr>
        </p:nvSpPr>
        <p:spPr>
          <a:xfrm>
            <a:off x="885855" y="3132290"/>
            <a:ext cx="7774543" cy="1793167"/>
          </a:xfrm>
          <a:effectLst/>
        </p:spPr>
        <p:txBody>
          <a:bodyPr/>
          <a:lstStyle>
            <a:lvl1pPr marL="640080" indent="-457200" algn="l">
              <a:defRPr sz="5400"/>
            </a:lvl1pPr>
          </a:lstStyle>
          <a:p>
            <a:r>
              <a:rPr lang="ru-RU"/>
              <a:t>Образец заголовка</a:t>
            </a:r>
            <a:endParaRPr lang="en-US" dirty="0"/>
          </a:p>
        </p:txBody>
      </p:sp>
      <p:sp>
        <p:nvSpPr>
          <p:cNvPr id="8" name="Date Placeholder 3"/>
          <p:cNvSpPr>
            <a:spLocks noGrp="1"/>
          </p:cNvSpPr>
          <p:nvPr>
            <p:ph type="dt" sz="half" idx="10"/>
          </p:nvPr>
        </p:nvSpPr>
        <p:spPr/>
        <p:txBody>
          <a:bodyPr/>
          <a:lstStyle>
            <a:lvl1pPr>
              <a:defRPr/>
            </a:lvl1pPr>
          </a:lstStyle>
          <a:p>
            <a:pPr>
              <a:defRPr/>
            </a:pPr>
            <a:fld id="{91F06CC3-64C0-4C6C-B95F-033040B55084}" type="datetimeFigureOut">
              <a:rPr lang="en-US"/>
              <a:pPr>
                <a:defRPr/>
              </a:pPr>
              <a:t>1/30/2024</a:t>
            </a:fld>
            <a:endParaRPr lang="en-US"/>
          </a:p>
        </p:txBody>
      </p:sp>
      <p:sp>
        <p:nvSpPr>
          <p:cNvPr id="9" name="Footer Placeholder 4"/>
          <p:cNvSpPr>
            <a:spLocks noGrp="1"/>
          </p:cNvSpPr>
          <p:nvPr>
            <p:ph type="ftr" sz="quarter" idx="11"/>
          </p:nvPr>
        </p:nvSpPr>
        <p:spPr/>
        <p:txBody>
          <a:bodyPr/>
          <a:lstStyle>
            <a:lvl1pPr>
              <a:defRPr/>
            </a:lvl1pPr>
          </a:lstStyle>
          <a:p>
            <a:pPr>
              <a:defRPr/>
            </a:pPr>
            <a:endParaRPr lang="en-US"/>
          </a:p>
        </p:txBody>
      </p:sp>
      <p:sp>
        <p:nvSpPr>
          <p:cNvPr id="10" name="Slide Number Placeholder 5"/>
          <p:cNvSpPr>
            <a:spLocks noGrp="1"/>
          </p:cNvSpPr>
          <p:nvPr>
            <p:ph type="sldNum" sz="quarter" idx="12"/>
          </p:nvPr>
        </p:nvSpPr>
        <p:spPr/>
        <p:txBody>
          <a:bodyPr/>
          <a:lstStyle>
            <a:lvl1pPr>
              <a:defRPr/>
            </a:lvl1pPr>
          </a:lstStyle>
          <a:p>
            <a:fld id="{D3DD69DF-EC7C-4523-B2AE-A4DDDC7357C5}" type="slidenum">
              <a:rPr lang="ru-RU" altLang="ru-RU"/>
              <a:pPr/>
              <a:t>‹#›</a:t>
            </a:fld>
            <a:endParaRPr lang="ru-RU" altLang="ru-RU"/>
          </a:p>
        </p:txBody>
      </p:sp>
    </p:spTree>
    <p:extLst>
      <p:ext uri="{BB962C8B-B14F-4D97-AF65-F5344CB8AC3E}">
        <p14:creationId xmlns:p14="http://schemas.microsoft.com/office/powerpoint/2010/main" val="232741086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a:t>Образец заголовка</a:t>
            </a:r>
            <a:endParaRPr lang="en-US"/>
          </a:p>
        </p:txBody>
      </p:sp>
      <p:sp>
        <p:nvSpPr>
          <p:cNvPr id="10" name="Content Placeholder 9"/>
          <p:cNvSpPr>
            <a:spLocks noGrp="1"/>
          </p:cNvSpPr>
          <p:nvPr>
            <p:ph sz="quarter" idx="13"/>
          </p:nvPr>
        </p:nvSpPr>
        <p:spPr>
          <a:xfrm>
            <a:off x="1238448" y="731520"/>
            <a:ext cx="6935312" cy="347472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4"/>
          </p:nvPr>
        </p:nvSpPr>
        <p:spPr/>
        <p:txBody>
          <a:bodyPr/>
          <a:lstStyle>
            <a:lvl1pPr>
              <a:defRPr/>
            </a:lvl1pPr>
          </a:lstStyle>
          <a:p>
            <a:pPr>
              <a:defRPr/>
            </a:pPr>
            <a:fld id="{4A8DF6A2-C997-4E41-93A3-3586E6F044D2}" type="datetimeFigureOut">
              <a:rPr lang="en-US"/>
              <a:pPr>
                <a:defRPr/>
              </a:pPr>
              <a:t>1/30/2024</a:t>
            </a:fld>
            <a:endParaRPr lang="en-US" dirty="0"/>
          </a:p>
        </p:txBody>
      </p:sp>
      <p:sp>
        <p:nvSpPr>
          <p:cNvPr id="5" name="Footer Placeholder 4"/>
          <p:cNvSpPr>
            <a:spLocks noGrp="1"/>
          </p:cNvSpPr>
          <p:nvPr>
            <p:ph type="ftr" sz="quarter" idx="15"/>
          </p:nvPr>
        </p:nvSpPr>
        <p:spPr/>
        <p:txBody>
          <a:bodyPr/>
          <a:lstStyle>
            <a:lvl1pPr>
              <a:defRPr/>
            </a:lvl1pPr>
          </a:lstStyle>
          <a:p>
            <a:pPr>
              <a:defRPr/>
            </a:pPr>
            <a:endParaRPr lang="en-US"/>
          </a:p>
        </p:txBody>
      </p:sp>
      <p:sp>
        <p:nvSpPr>
          <p:cNvPr id="6" name="Slide Number Placeholder 5"/>
          <p:cNvSpPr>
            <a:spLocks noGrp="1"/>
          </p:cNvSpPr>
          <p:nvPr>
            <p:ph type="sldNum" sz="quarter" idx="16"/>
          </p:nvPr>
        </p:nvSpPr>
        <p:spPr/>
        <p:txBody>
          <a:bodyPr/>
          <a:lstStyle>
            <a:lvl1pPr>
              <a:defRPr/>
            </a:lvl1pPr>
          </a:lstStyle>
          <a:p>
            <a:fld id="{E8244DAF-1D03-4CA7-9CA1-87E02F483BA4}" type="slidenum">
              <a:rPr lang="ru-RU" altLang="ru-RU"/>
              <a:pPr/>
              <a:t>‹#›</a:t>
            </a:fld>
            <a:endParaRPr lang="ru-RU" altLang="ru-RU"/>
          </a:p>
        </p:txBody>
      </p:sp>
    </p:spTree>
    <p:extLst>
      <p:ext uri="{BB962C8B-B14F-4D97-AF65-F5344CB8AC3E}">
        <p14:creationId xmlns:p14="http://schemas.microsoft.com/office/powerpoint/2010/main" val="8542857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4" name="Rectangle 6"/>
          <p:cNvSpPr/>
          <p:nvPr/>
        </p:nvSpPr>
        <p:spPr>
          <a:xfrm>
            <a:off x="0" y="3866920"/>
            <a:ext cx="9907588"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5" name="Rectangle 7"/>
          <p:cNvSpPr/>
          <p:nvPr/>
        </p:nvSpPr>
        <p:spPr>
          <a:xfrm>
            <a:off x="0" y="0"/>
            <a:ext cx="9907588"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p>
        </p:txBody>
      </p:sp>
      <p:sp>
        <p:nvSpPr>
          <p:cNvPr id="6" name="Rectangle 8"/>
          <p:cNvSpPr/>
          <p:nvPr/>
        </p:nvSpPr>
        <p:spPr>
          <a:xfrm>
            <a:off x="0" y="2652713"/>
            <a:ext cx="9907588"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7" name="Oval 9"/>
          <p:cNvSpPr/>
          <p:nvPr/>
        </p:nvSpPr>
        <p:spPr>
          <a:xfrm>
            <a:off x="0" y="1600200"/>
            <a:ext cx="9907588"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2" name="Title 1"/>
          <p:cNvSpPr>
            <a:spLocks noGrp="1"/>
          </p:cNvSpPr>
          <p:nvPr>
            <p:ph type="title"/>
          </p:nvPr>
        </p:nvSpPr>
        <p:spPr>
          <a:xfrm>
            <a:off x="2202981" y="2172648"/>
            <a:ext cx="6464924" cy="2423346"/>
          </a:xfrm>
          <a:effectLst/>
        </p:spPr>
        <p:txBody>
          <a:bodyPr anchor="b"/>
          <a:lstStyle>
            <a:lvl1pPr algn="r">
              <a:defRPr sz="4600" b="1" cap="none" baseline="0"/>
            </a:lvl1pPr>
          </a:lstStyle>
          <a:p>
            <a:r>
              <a:rPr lang="ru-RU"/>
              <a:t>Образец заголовка</a:t>
            </a:r>
            <a:endParaRPr lang="en-US" dirty="0"/>
          </a:p>
        </p:txBody>
      </p:sp>
      <p:sp>
        <p:nvSpPr>
          <p:cNvPr id="3" name="Text Placeholder 2"/>
          <p:cNvSpPr>
            <a:spLocks noGrp="1"/>
          </p:cNvSpPr>
          <p:nvPr>
            <p:ph type="body" idx="1"/>
          </p:nvPr>
        </p:nvSpPr>
        <p:spPr>
          <a:xfrm>
            <a:off x="2191326" y="4607511"/>
            <a:ext cx="6469072" cy="835460"/>
          </a:xfrm>
        </p:spPr>
        <p:txBody>
          <a:bodyPr/>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8" name="Date Placeholder 3"/>
          <p:cNvSpPr>
            <a:spLocks noGrp="1"/>
          </p:cNvSpPr>
          <p:nvPr>
            <p:ph type="dt" sz="half" idx="10"/>
          </p:nvPr>
        </p:nvSpPr>
        <p:spPr/>
        <p:txBody>
          <a:bodyPr/>
          <a:lstStyle>
            <a:lvl1pPr>
              <a:defRPr/>
            </a:lvl1pPr>
          </a:lstStyle>
          <a:p>
            <a:pPr>
              <a:defRPr/>
            </a:pPr>
            <a:fld id="{57B17C09-F442-45E6-874B-0A4BD8BE1810}" type="datetimeFigureOut">
              <a:rPr lang="en-US"/>
              <a:pPr>
                <a:defRPr/>
              </a:pPr>
              <a:t>1/30/2024</a:t>
            </a:fld>
            <a:endParaRPr lang="en-US"/>
          </a:p>
        </p:txBody>
      </p:sp>
      <p:sp>
        <p:nvSpPr>
          <p:cNvPr id="9" name="Footer Placeholder 4"/>
          <p:cNvSpPr>
            <a:spLocks noGrp="1"/>
          </p:cNvSpPr>
          <p:nvPr>
            <p:ph type="ftr" sz="quarter" idx="11"/>
          </p:nvPr>
        </p:nvSpPr>
        <p:spPr/>
        <p:txBody>
          <a:bodyPr/>
          <a:lstStyle>
            <a:lvl1pPr>
              <a:defRPr/>
            </a:lvl1pPr>
          </a:lstStyle>
          <a:p>
            <a:pPr>
              <a:defRPr/>
            </a:pPr>
            <a:endParaRPr lang="en-US"/>
          </a:p>
        </p:txBody>
      </p:sp>
      <p:sp>
        <p:nvSpPr>
          <p:cNvPr id="10" name="Slide Number Placeholder 5"/>
          <p:cNvSpPr>
            <a:spLocks noGrp="1"/>
          </p:cNvSpPr>
          <p:nvPr>
            <p:ph type="sldNum" sz="quarter" idx="12"/>
          </p:nvPr>
        </p:nvSpPr>
        <p:spPr/>
        <p:txBody>
          <a:bodyPr/>
          <a:lstStyle>
            <a:lvl1pPr>
              <a:defRPr/>
            </a:lvl1pPr>
          </a:lstStyle>
          <a:p>
            <a:fld id="{AD76AA91-D0C9-4DDB-893A-3E2BC077A657}" type="slidenum">
              <a:rPr lang="ru-RU" altLang="ru-RU"/>
              <a:pPr/>
              <a:t>‹#›</a:t>
            </a:fld>
            <a:endParaRPr lang="ru-RU" altLang="ru-RU"/>
          </a:p>
        </p:txBody>
      </p:sp>
    </p:spTree>
    <p:extLst>
      <p:ext uri="{BB962C8B-B14F-4D97-AF65-F5344CB8AC3E}">
        <p14:creationId xmlns:p14="http://schemas.microsoft.com/office/powerpoint/2010/main" val="366149492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a:t>Образец заголовка</a:t>
            </a:r>
            <a:endParaRPr lang="en-US"/>
          </a:p>
        </p:txBody>
      </p:sp>
      <p:sp>
        <p:nvSpPr>
          <p:cNvPr id="9" name="Content Placeholder 8"/>
          <p:cNvSpPr>
            <a:spLocks noGrp="1"/>
          </p:cNvSpPr>
          <p:nvPr>
            <p:ph sz="quarter" idx="13"/>
          </p:nvPr>
        </p:nvSpPr>
        <p:spPr>
          <a:xfrm>
            <a:off x="1238448" y="731519"/>
            <a:ext cx="3626177" cy="347472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11" name="Content Placeholder 10"/>
          <p:cNvSpPr>
            <a:spLocks noGrp="1"/>
          </p:cNvSpPr>
          <p:nvPr>
            <p:ph sz="quarter" idx="14"/>
          </p:nvPr>
        </p:nvSpPr>
        <p:spPr>
          <a:xfrm>
            <a:off x="5033055" y="731520"/>
            <a:ext cx="3626177" cy="347472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Date Placeholder 3"/>
          <p:cNvSpPr>
            <a:spLocks noGrp="1"/>
          </p:cNvSpPr>
          <p:nvPr>
            <p:ph type="dt" sz="half" idx="15"/>
          </p:nvPr>
        </p:nvSpPr>
        <p:spPr/>
        <p:txBody>
          <a:bodyPr/>
          <a:lstStyle>
            <a:lvl1pPr>
              <a:defRPr/>
            </a:lvl1pPr>
          </a:lstStyle>
          <a:p>
            <a:pPr>
              <a:defRPr/>
            </a:pPr>
            <a:fld id="{1D7BF3E3-68E5-4EA1-8ED5-728F17F3CF87}" type="datetimeFigureOut">
              <a:rPr lang="en-US"/>
              <a:pPr>
                <a:defRPr/>
              </a:pPr>
              <a:t>1/30/2024</a:t>
            </a:fld>
            <a:endParaRPr lang="en-US" dirty="0"/>
          </a:p>
        </p:txBody>
      </p:sp>
      <p:sp>
        <p:nvSpPr>
          <p:cNvPr id="6" name="Footer Placeholder 4"/>
          <p:cNvSpPr>
            <a:spLocks noGrp="1"/>
          </p:cNvSpPr>
          <p:nvPr>
            <p:ph type="ftr" sz="quarter" idx="16"/>
          </p:nvPr>
        </p:nvSpPr>
        <p:spPr/>
        <p:txBody>
          <a:bodyPr/>
          <a:lstStyle>
            <a:lvl1pPr>
              <a:defRPr/>
            </a:lvl1pPr>
          </a:lstStyle>
          <a:p>
            <a:pPr>
              <a:defRPr/>
            </a:pPr>
            <a:endParaRPr lang="en-US"/>
          </a:p>
        </p:txBody>
      </p:sp>
      <p:sp>
        <p:nvSpPr>
          <p:cNvPr id="7" name="Slide Number Placeholder 5"/>
          <p:cNvSpPr>
            <a:spLocks noGrp="1"/>
          </p:cNvSpPr>
          <p:nvPr>
            <p:ph type="sldNum" sz="quarter" idx="17"/>
          </p:nvPr>
        </p:nvSpPr>
        <p:spPr/>
        <p:txBody>
          <a:bodyPr/>
          <a:lstStyle>
            <a:lvl1pPr>
              <a:defRPr/>
            </a:lvl1pPr>
          </a:lstStyle>
          <a:p>
            <a:fld id="{70806AD6-9656-4F14-B3C2-58A49BA84039}" type="slidenum">
              <a:rPr lang="ru-RU" altLang="ru-RU"/>
              <a:pPr/>
              <a:t>‹#›</a:t>
            </a:fld>
            <a:endParaRPr lang="ru-RU" altLang="ru-RU"/>
          </a:p>
        </p:txBody>
      </p:sp>
    </p:spTree>
    <p:extLst>
      <p:ext uri="{BB962C8B-B14F-4D97-AF65-F5344CB8AC3E}">
        <p14:creationId xmlns:p14="http://schemas.microsoft.com/office/powerpoint/2010/main" val="142079148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238449" y="731520"/>
            <a:ext cx="3626177"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1253019" y="1400327"/>
            <a:ext cx="3626177"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5035384" y="731520"/>
            <a:ext cx="3626177"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5032917" y="1399032"/>
            <a:ext cx="3626177"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10" name="Title 9"/>
          <p:cNvSpPr>
            <a:spLocks noGrp="1"/>
          </p:cNvSpPr>
          <p:nvPr>
            <p:ph type="title"/>
          </p:nvPr>
        </p:nvSpPr>
        <p:spPr/>
        <p:txBody>
          <a:bodyPr/>
          <a:lstStyle/>
          <a:p>
            <a:r>
              <a:rPr lang="ru-RU"/>
              <a:t>Образец заголовка</a:t>
            </a:r>
            <a:endParaRPr lang="en-US" dirty="0"/>
          </a:p>
        </p:txBody>
      </p:sp>
      <p:sp>
        <p:nvSpPr>
          <p:cNvPr id="7" name="Date Placeholder 3"/>
          <p:cNvSpPr>
            <a:spLocks noGrp="1"/>
          </p:cNvSpPr>
          <p:nvPr>
            <p:ph type="dt" sz="half" idx="10"/>
          </p:nvPr>
        </p:nvSpPr>
        <p:spPr/>
        <p:txBody>
          <a:bodyPr/>
          <a:lstStyle>
            <a:lvl1pPr>
              <a:defRPr/>
            </a:lvl1pPr>
          </a:lstStyle>
          <a:p>
            <a:pPr>
              <a:defRPr/>
            </a:pPr>
            <a:fld id="{CDBD2A98-8207-49F9-9F10-342DBC9682BE}" type="datetimeFigureOut">
              <a:rPr lang="en-US"/>
              <a:pPr>
                <a:defRPr/>
              </a:pPr>
              <a:t>1/30/2024</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fld id="{7733E3AB-C595-45F6-9506-85BD508F221C}" type="slidenum">
              <a:rPr lang="ru-RU" altLang="ru-RU"/>
              <a:pPr/>
              <a:t>‹#›</a:t>
            </a:fld>
            <a:endParaRPr lang="ru-RU" altLang="ru-RU"/>
          </a:p>
        </p:txBody>
      </p:sp>
    </p:spTree>
    <p:extLst>
      <p:ext uri="{BB962C8B-B14F-4D97-AF65-F5344CB8AC3E}">
        <p14:creationId xmlns:p14="http://schemas.microsoft.com/office/powerpoint/2010/main" val="333728719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3"/>
          <p:cNvSpPr>
            <a:spLocks noGrp="1"/>
          </p:cNvSpPr>
          <p:nvPr>
            <p:ph type="dt" sz="half" idx="10"/>
          </p:nvPr>
        </p:nvSpPr>
        <p:spPr/>
        <p:txBody>
          <a:bodyPr/>
          <a:lstStyle>
            <a:lvl1pPr>
              <a:defRPr/>
            </a:lvl1pPr>
          </a:lstStyle>
          <a:p>
            <a:pPr>
              <a:defRPr/>
            </a:pPr>
            <a:fld id="{3F7908D0-A13A-4109-BACF-52D457DC2D83}" type="datetimeFigureOut">
              <a:rPr lang="en-US"/>
              <a:pPr>
                <a:defRPr/>
              </a:pPr>
              <a:t>1/30/2024</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fld id="{C4CBC838-FA3F-4BDF-AACD-4B5BA03E355A}" type="slidenum">
              <a:rPr lang="ru-RU" altLang="ru-RU"/>
              <a:pPr/>
              <a:t>‹#›</a:t>
            </a:fld>
            <a:endParaRPr lang="ru-RU" altLang="ru-RU"/>
          </a:p>
        </p:txBody>
      </p:sp>
    </p:spTree>
    <p:extLst>
      <p:ext uri="{BB962C8B-B14F-4D97-AF65-F5344CB8AC3E}">
        <p14:creationId xmlns:p14="http://schemas.microsoft.com/office/powerpoint/2010/main" val="303946345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CB5FD9B-1F8E-4678-8E83-92724D37E8AE}" type="datetimeFigureOut">
              <a:rPr lang="en-US"/>
              <a:pPr>
                <a:defRPr/>
              </a:pPr>
              <a:t>1/30/2024</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fld id="{705A89B8-5691-4639-832A-BC1318DD0640}" type="slidenum">
              <a:rPr lang="ru-RU" altLang="ru-RU"/>
              <a:pPr/>
              <a:t>‹#›</a:t>
            </a:fld>
            <a:endParaRPr lang="ru-RU" altLang="ru-RU"/>
          </a:p>
        </p:txBody>
      </p:sp>
    </p:spTree>
    <p:extLst>
      <p:ext uri="{BB962C8B-B14F-4D97-AF65-F5344CB8AC3E}">
        <p14:creationId xmlns:p14="http://schemas.microsoft.com/office/powerpoint/2010/main" val="28953239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82638" y="4406900"/>
            <a:ext cx="8421687"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82638" y="2906713"/>
            <a:ext cx="8421687"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a:t>Образец текста</a:t>
            </a:r>
          </a:p>
        </p:txBody>
      </p:sp>
      <p:sp>
        <p:nvSpPr>
          <p:cNvPr id="4" name="Rectangle 2"/>
          <p:cNvSpPr>
            <a:spLocks noGrp="1" noChangeArrowheads="1"/>
          </p:cNvSpPr>
          <p:nvPr>
            <p:ph type="sldNum" idx="10"/>
          </p:nvPr>
        </p:nvSpPr>
        <p:spPr>
          <a:ln/>
        </p:spPr>
        <p:txBody>
          <a:bodyPr/>
          <a:lstStyle>
            <a:lvl1pPr>
              <a:defRPr/>
            </a:lvl1pPr>
          </a:lstStyle>
          <a:p>
            <a:fld id="{8156BD64-AC93-4F71-A644-6E93152D356D}" type="slidenum">
              <a:rPr lang="ru-RU" altLang="ru-RU"/>
              <a:pPr/>
              <a:t>‹#›</a:t>
            </a:fld>
            <a:endParaRPr lang="ru-RU" altLang="ru-RU"/>
          </a:p>
        </p:txBody>
      </p:sp>
    </p:spTree>
    <p:extLst>
      <p:ext uri="{BB962C8B-B14F-4D97-AF65-F5344CB8AC3E}">
        <p14:creationId xmlns:p14="http://schemas.microsoft.com/office/powerpoint/2010/main" val="390086648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09166" y="2209801"/>
            <a:ext cx="3939724" cy="1258493"/>
          </a:xfrm>
          <a:effectLst/>
        </p:spPr>
        <p:txBody>
          <a:bodyPr anchor="b"/>
          <a:lstStyle>
            <a:lvl1pPr marL="228600" indent="-228600" algn="l">
              <a:defRPr sz="2800" b="1">
                <a:effectLst/>
              </a:defRPr>
            </a:lvl1pPr>
          </a:lstStyle>
          <a:p>
            <a:r>
              <a:rPr lang="ru-RU"/>
              <a:t>Образец заголовка</a:t>
            </a:r>
            <a:endParaRPr lang="en-US" dirty="0"/>
          </a:p>
        </p:txBody>
      </p:sp>
      <p:sp>
        <p:nvSpPr>
          <p:cNvPr id="3" name="Content Placeholder 2"/>
          <p:cNvSpPr>
            <a:spLocks noGrp="1"/>
          </p:cNvSpPr>
          <p:nvPr>
            <p:ph idx="1"/>
          </p:nvPr>
        </p:nvSpPr>
        <p:spPr>
          <a:xfrm>
            <a:off x="4977106" y="731520"/>
            <a:ext cx="4352540"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1165599" y="3497802"/>
            <a:ext cx="3671637"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3"/>
          <p:cNvSpPr>
            <a:spLocks noGrp="1"/>
          </p:cNvSpPr>
          <p:nvPr>
            <p:ph type="dt" sz="half" idx="10"/>
          </p:nvPr>
        </p:nvSpPr>
        <p:spPr/>
        <p:txBody>
          <a:bodyPr/>
          <a:lstStyle>
            <a:lvl1pPr>
              <a:defRPr/>
            </a:lvl1pPr>
          </a:lstStyle>
          <a:p>
            <a:pPr>
              <a:defRPr/>
            </a:pPr>
            <a:fld id="{6E02BDBF-AFFC-405C-9651-6585FAF3AF31}" type="datetimeFigureOut">
              <a:rPr lang="en-US"/>
              <a:pPr>
                <a:defRPr/>
              </a:pPr>
              <a:t>1/30/2024</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D3485C66-2AB6-46AB-BA61-AEC35E6F3C13}" type="slidenum">
              <a:rPr lang="ru-RU" altLang="ru-RU"/>
              <a:pPr/>
              <a:t>‹#›</a:t>
            </a:fld>
            <a:endParaRPr lang="ru-RU" altLang="ru-RU"/>
          </a:p>
        </p:txBody>
      </p:sp>
    </p:spTree>
    <p:extLst>
      <p:ext uri="{BB962C8B-B14F-4D97-AF65-F5344CB8AC3E}">
        <p14:creationId xmlns:p14="http://schemas.microsoft.com/office/powerpoint/2010/main" val="249429034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5" name="Rectangle 7"/>
          <p:cNvSpPr/>
          <p:nvPr/>
        </p:nvSpPr>
        <p:spPr>
          <a:xfrm>
            <a:off x="0" y="3866920"/>
            <a:ext cx="9907588"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6" name="Rectangle 8"/>
          <p:cNvSpPr/>
          <p:nvPr/>
        </p:nvSpPr>
        <p:spPr>
          <a:xfrm>
            <a:off x="0" y="0"/>
            <a:ext cx="9907588"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p>
        </p:txBody>
      </p:sp>
      <p:sp>
        <p:nvSpPr>
          <p:cNvPr id="7" name="Rectangle 9"/>
          <p:cNvSpPr/>
          <p:nvPr/>
        </p:nvSpPr>
        <p:spPr>
          <a:xfrm>
            <a:off x="0" y="2652713"/>
            <a:ext cx="9907588"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8" name="Oval 10"/>
          <p:cNvSpPr/>
          <p:nvPr/>
        </p:nvSpPr>
        <p:spPr>
          <a:xfrm>
            <a:off x="0" y="1600200"/>
            <a:ext cx="9907588"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3" name="Picture Placeholder 2"/>
          <p:cNvSpPr>
            <a:spLocks noGrp="1"/>
          </p:cNvSpPr>
          <p:nvPr>
            <p:ph type="pic" idx="1"/>
          </p:nvPr>
        </p:nvSpPr>
        <p:spPr>
          <a:xfrm>
            <a:off x="4848883" y="1143000"/>
            <a:ext cx="4458415"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rtlCol="0">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ru-RU" noProof="0"/>
              <a:t>Вставка рисунка</a:t>
            </a:r>
            <a:endParaRPr lang="en-US" noProof="0" dirty="0"/>
          </a:p>
        </p:txBody>
      </p:sp>
      <p:sp>
        <p:nvSpPr>
          <p:cNvPr id="4" name="Text Placeholder 3"/>
          <p:cNvSpPr>
            <a:spLocks noGrp="1"/>
          </p:cNvSpPr>
          <p:nvPr>
            <p:ph type="body" sz="half" idx="2"/>
          </p:nvPr>
        </p:nvSpPr>
        <p:spPr>
          <a:xfrm>
            <a:off x="951197" y="1010486"/>
            <a:ext cx="4002598"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2" name="Title 1"/>
          <p:cNvSpPr>
            <a:spLocks noGrp="1"/>
          </p:cNvSpPr>
          <p:nvPr>
            <p:ph type="title"/>
          </p:nvPr>
        </p:nvSpPr>
        <p:spPr>
          <a:xfrm>
            <a:off x="788000" y="4464421"/>
            <a:ext cx="6916608" cy="1143000"/>
          </a:xfrm>
        </p:spPr>
        <p:txBody>
          <a:bodyPr anchor="b"/>
          <a:lstStyle>
            <a:lvl1pPr algn="l">
              <a:defRPr sz="4600" b="1"/>
            </a:lvl1pPr>
          </a:lstStyle>
          <a:p>
            <a:r>
              <a:rPr lang="ru-RU"/>
              <a:t>Образец заголовка</a:t>
            </a:r>
            <a:endParaRPr lang="en-US" dirty="0"/>
          </a:p>
        </p:txBody>
      </p:sp>
      <p:sp>
        <p:nvSpPr>
          <p:cNvPr id="9" name="Date Placeholder 4"/>
          <p:cNvSpPr>
            <a:spLocks noGrp="1"/>
          </p:cNvSpPr>
          <p:nvPr>
            <p:ph type="dt" sz="half" idx="10"/>
          </p:nvPr>
        </p:nvSpPr>
        <p:spPr/>
        <p:txBody>
          <a:bodyPr/>
          <a:lstStyle>
            <a:lvl1pPr>
              <a:defRPr/>
            </a:lvl1pPr>
          </a:lstStyle>
          <a:p>
            <a:pPr>
              <a:defRPr/>
            </a:pPr>
            <a:fld id="{60045E01-34E8-474E-BD18-D517C1ECCEE8}" type="datetimeFigureOut">
              <a:rPr lang="en-US"/>
              <a:pPr>
                <a:defRPr/>
              </a:pPr>
              <a:t>1/30/2024</a:t>
            </a:fld>
            <a:endParaRPr lang="en-US"/>
          </a:p>
        </p:txBody>
      </p:sp>
      <p:sp>
        <p:nvSpPr>
          <p:cNvPr id="10" name="Footer Placeholder 5"/>
          <p:cNvSpPr>
            <a:spLocks noGrp="1"/>
          </p:cNvSpPr>
          <p:nvPr>
            <p:ph type="ftr" sz="quarter" idx="11"/>
          </p:nvPr>
        </p:nvSpPr>
        <p:spPr/>
        <p:txBody>
          <a:bodyPr/>
          <a:lstStyle>
            <a:lvl1pPr>
              <a:defRPr/>
            </a:lvl1pPr>
          </a:lstStyle>
          <a:p>
            <a:pPr>
              <a:defRPr/>
            </a:pPr>
            <a:endParaRPr lang="en-US"/>
          </a:p>
        </p:txBody>
      </p:sp>
      <p:sp>
        <p:nvSpPr>
          <p:cNvPr id="11" name="Slide Number Placeholder 6"/>
          <p:cNvSpPr>
            <a:spLocks noGrp="1"/>
          </p:cNvSpPr>
          <p:nvPr>
            <p:ph type="sldNum" sz="quarter" idx="12"/>
          </p:nvPr>
        </p:nvSpPr>
        <p:spPr/>
        <p:txBody>
          <a:bodyPr/>
          <a:lstStyle>
            <a:lvl1pPr>
              <a:defRPr/>
            </a:lvl1pPr>
          </a:lstStyle>
          <a:p>
            <a:fld id="{C2152A11-48DF-4276-B259-2ABC0F115153}" type="slidenum">
              <a:rPr lang="ru-RU" altLang="ru-RU"/>
              <a:pPr/>
              <a:t>‹#›</a:t>
            </a:fld>
            <a:endParaRPr lang="ru-RU" altLang="ru-RU"/>
          </a:p>
        </p:txBody>
      </p:sp>
    </p:spTree>
    <p:extLst>
      <p:ext uri="{BB962C8B-B14F-4D97-AF65-F5344CB8AC3E}">
        <p14:creationId xmlns:p14="http://schemas.microsoft.com/office/powerpoint/2010/main" val="409933295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a:xfrm>
            <a:off x="2064081" y="731519"/>
            <a:ext cx="6935312" cy="347472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lvl1pPr>
              <a:defRPr/>
            </a:lvl1pPr>
          </a:lstStyle>
          <a:p>
            <a:pPr>
              <a:defRPr/>
            </a:pPr>
            <a:fld id="{89590373-580F-45B7-AC89-B1725A2283B2}" type="datetimeFigureOut">
              <a:rPr lang="en-US"/>
              <a:pPr>
                <a:defRPr/>
              </a:pPr>
              <a:t>1/30/2024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B1ECA09F-2F98-49CB-99E1-5973B68A81CB}" type="slidenum">
              <a:rPr lang="ru-RU" altLang="ru-RU"/>
              <a:pPr/>
              <a:t>‹#›</a:t>
            </a:fld>
            <a:endParaRPr lang="ru-RU" altLang="ru-RU"/>
          </a:p>
        </p:txBody>
      </p:sp>
    </p:spTree>
    <p:extLst>
      <p:ext uri="{BB962C8B-B14F-4D97-AF65-F5344CB8AC3E}">
        <p14:creationId xmlns:p14="http://schemas.microsoft.com/office/powerpoint/2010/main" val="101924452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250105" y="376518"/>
            <a:ext cx="2229207" cy="5238339"/>
          </a:xfrm>
          <a:effectLst/>
        </p:spPr>
        <p:txBody>
          <a:bodyPr vert="eaVert"/>
          <a:lstStyle>
            <a:lvl1pPr algn="l">
              <a:defRPr/>
            </a:lvl1pPr>
          </a:lstStyle>
          <a:p>
            <a:r>
              <a:rPr lang="ru-RU"/>
              <a:t>Образец заголовка</a:t>
            </a:r>
            <a:endParaRPr lang="en-US"/>
          </a:p>
        </p:txBody>
      </p:sp>
      <p:sp>
        <p:nvSpPr>
          <p:cNvPr id="3" name="Vertical Text Placeholder 2"/>
          <p:cNvSpPr>
            <a:spLocks noGrp="1"/>
          </p:cNvSpPr>
          <p:nvPr>
            <p:ph type="body" orient="vert" idx="1"/>
          </p:nvPr>
        </p:nvSpPr>
        <p:spPr>
          <a:xfrm>
            <a:off x="3601700" y="731520"/>
            <a:ext cx="5232566" cy="4894729"/>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lvl1pPr>
              <a:defRPr/>
            </a:lvl1pPr>
          </a:lstStyle>
          <a:p>
            <a:pPr>
              <a:defRPr/>
            </a:pPr>
            <a:fld id="{D28A3FB2-7E18-4EF1-893A-EB81F3DECC13}" type="datetimeFigureOut">
              <a:rPr lang="en-US"/>
              <a:pPr>
                <a:defRPr/>
              </a:pPr>
              <a:t>1/30/2024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3CA8B4AC-8C84-447F-AA9C-837608FFB309}" type="slidenum">
              <a:rPr lang="ru-RU" altLang="ru-RU"/>
              <a:pPr/>
              <a:t>‹#›</a:t>
            </a:fld>
            <a:endParaRPr lang="ru-RU" altLang="ru-RU"/>
          </a:p>
        </p:txBody>
      </p:sp>
    </p:spTree>
    <p:extLst>
      <p:ext uri="{BB962C8B-B14F-4D97-AF65-F5344CB8AC3E}">
        <p14:creationId xmlns:p14="http://schemas.microsoft.com/office/powerpoint/2010/main" val="32943242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sz="half" idx="1"/>
          </p:nvPr>
        </p:nvSpPr>
        <p:spPr>
          <a:xfrm>
            <a:off x="495300" y="1981200"/>
            <a:ext cx="4379913" cy="38846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5027613" y="1981200"/>
            <a:ext cx="4381500" cy="38846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Rectangle 2"/>
          <p:cNvSpPr>
            <a:spLocks noGrp="1" noChangeArrowheads="1"/>
          </p:cNvSpPr>
          <p:nvPr>
            <p:ph type="sldNum" idx="10"/>
          </p:nvPr>
        </p:nvSpPr>
        <p:spPr>
          <a:ln/>
        </p:spPr>
        <p:txBody>
          <a:bodyPr/>
          <a:lstStyle>
            <a:lvl1pPr>
              <a:defRPr/>
            </a:lvl1pPr>
          </a:lstStyle>
          <a:p>
            <a:fld id="{2C7441ED-C315-46CE-B004-2E943EEDA254}" type="slidenum">
              <a:rPr lang="ru-RU" altLang="ru-RU"/>
              <a:pPr/>
              <a:t>‹#›</a:t>
            </a:fld>
            <a:endParaRPr lang="ru-RU" altLang="ru-RU"/>
          </a:p>
        </p:txBody>
      </p:sp>
    </p:spTree>
    <p:extLst>
      <p:ext uri="{BB962C8B-B14F-4D97-AF65-F5344CB8AC3E}">
        <p14:creationId xmlns:p14="http://schemas.microsoft.com/office/powerpoint/2010/main" val="25769878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95300" y="274638"/>
            <a:ext cx="8916988" cy="1143000"/>
          </a:xfrm>
        </p:spPr>
        <p:txBody>
          <a:bodyPr/>
          <a:lstStyle>
            <a:lvl1pPr>
              <a:defRPr/>
            </a:lvl1pPr>
          </a:lstStyle>
          <a:p>
            <a:r>
              <a:rPr lang="ru-RU"/>
              <a:t>Образец заголовка</a:t>
            </a:r>
          </a:p>
        </p:txBody>
      </p:sp>
      <p:sp>
        <p:nvSpPr>
          <p:cNvPr id="3" name="Текст 2"/>
          <p:cNvSpPr>
            <a:spLocks noGrp="1"/>
          </p:cNvSpPr>
          <p:nvPr>
            <p:ph type="body" idx="1"/>
          </p:nvPr>
        </p:nvSpPr>
        <p:spPr>
          <a:xfrm>
            <a:off x="495300"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Содержимое 3"/>
          <p:cNvSpPr>
            <a:spLocks noGrp="1"/>
          </p:cNvSpPr>
          <p:nvPr>
            <p:ph sz="half" idx="2"/>
          </p:nvPr>
        </p:nvSpPr>
        <p:spPr>
          <a:xfrm>
            <a:off x="495300"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5032375" y="1535113"/>
            <a:ext cx="437991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Содержимое 5"/>
          <p:cNvSpPr>
            <a:spLocks noGrp="1"/>
          </p:cNvSpPr>
          <p:nvPr>
            <p:ph sz="quarter" idx="4"/>
          </p:nvPr>
        </p:nvSpPr>
        <p:spPr>
          <a:xfrm>
            <a:off x="5032375" y="2174875"/>
            <a:ext cx="437991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Rectangle 2"/>
          <p:cNvSpPr>
            <a:spLocks noGrp="1" noChangeArrowheads="1"/>
          </p:cNvSpPr>
          <p:nvPr>
            <p:ph type="sldNum" idx="10"/>
          </p:nvPr>
        </p:nvSpPr>
        <p:spPr>
          <a:ln/>
        </p:spPr>
        <p:txBody>
          <a:bodyPr/>
          <a:lstStyle>
            <a:lvl1pPr>
              <a:defRPr/>
            </a:lvl1pPr>
          </a:lstStyle>
          <a:p>
            <a:fld id="{F61BC8DF-9CF9-4BF0-BA28-B25A74C3EC10}" type="slidenum">
              <a:rPr lang="ru-RU" altLang="ru-RU"/>
              <a:pPr/>
              <a:t>‹#›</a:t>
            </a:fld>
            <a:endParaRPr lang="ru-RU" altLang="ru-RU"/>
          </a:p>
        </p:txBody>
      </p:sp>
    </p:spTree>
    <p:extLst>
      <p:ext uri="{BB962C8B-B14F-4D97-AF65-F5344CB8AC3E}">
        <p14:creationId xmlns:p14="http://schemas.microsoft.com/office/powerpoint/2010/main" val="3203696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Rectangle 2"/>
          <p:cNvSpPr>
            <a:spLocks noGrp="1" noChangeArrowheads="1"/>
          </p:cNvSpPr>
          <p:nvPr>
            <p:ph type="sldNum" idx="10"/>
          </p:nvPr>
        </p:nvSpPr>
        <p:spPr>
          <a:ln/>
        </p:spPr>
        <p:txBody>
          <a:bodyPr/>
          <a:lstStyle>
            <a:lvl1pPr>
              <a:defRPr/>
            </a:lvl1pPr>
          </a:lstStyle>
          <a:p>
            <a:fld id="{2F60C6B9-8D96-404E-88D2-2C3CB9527E15}" type="slidenum">
              <a:rPr lang="ru-RU" altLang="ru-RU"/>
              <a:pPr/>
              <a:t>‹#›</a:t>
            </a:fld>
            <a:endParaRPr lang="ru-RU" altLang="ru-RU"/>
          </a:p>
        </p:txBody>
      </p:sp>
    </p:spTree>
    <p:extLst>
      <p:ext uri="{BB962C8B-B14F-4D97-AF65-F5344CB8AC3E}">
        <p14:creationId xmlns:p14="http://schemas.microsoft.com/office/powerpoint/2010/main" val="7453708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2"/>
          <p:cNvSpPr>
            <a:spLocks noGrp="1" noChangeArrowheads="1"/>
          </p:cNvSpPr>
          <p:nvPr>
            <p:ph type="sldNum" idx="10"/>
          </p:nvPr>
        </p:nvSpPr>
        <p:spPr>
          <a:ln/>
        </p:spPr>
        <p:txBody>
          <a:bodyPr/>
          <a:lstStyle>
            <a:lvl1pPr>
              <a:defRPr/>
            </a:lvl1pPr>
          </a:lstStyle>
          <a:p>
            <a:fld id="{3D478304-2467-4794-8F96-59D5BB95CF5A}" type="slidenum">
              <a:rPr lang="ru-RU" altLang="ru-RU"/>
              <a:pPr/>
              <a:t>‹#›</a:t>
            </a:fld>
            <a:endParaRPr lang="ru-RU" altLang="ru-RU"/>
          </a:p>
        </p:txBody>
      </p:sp>
    </p:spTree>
    <p:extLst>
      <p:ext uri="{BB962C8B-B14F-4D97-AF65-F5344CB8AC3E}">
        <p14:creationId xmlns:p14="http://schemas.microsoft.com/office/powerpoint/2010/main" val="623727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95300" y="273050"/>
            <a:ext cx="3259138" cy="1162050"/>
          </a:xfrm>
        </p:spPr>
        <p:txBody>
          <a:bodyPr anchor="b"/>
          <a:lstStyle>
            <a:lvl1pPr algn="l">
              <a:defRPr sz="2000" b="1"/>
            </a:lvl1pPr>
          </a:lstStyle>
          <a:p>
            <a:r>
              <a:rPr lang="ru-RU"/>
              <a:t>Образец заголовка</a:t>
            </a:r>
          </a:p>
        </p:txBody>
      </p:sp>
      <p:sp>
        <p:nvSpPr>
          <p:cNvPr id="3" name="Содержимое 2"/>
          <p:cNvSpPr>
            <a:spLocks noGrp="1"/>
          </p:cNvSpPr>
          <p:nvPr>
            <p:ph idx="1"/>
          </p:nvPr>
        </p:nvSpPr>
        <p:spPr>
          <a:xfrm>
            <a:off x="3873500" y="273050"/>
            <a:ext cx="5538788"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95300" y="1435100"/>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Rectangle 2"/>
          <p:cNvSpPr>
            <a:spLocks noGrp="1" noChangeArrowheads="1"/>
          </p:cNvSpPr>
          <p:nvPr>
            <p:ph type="sldNum" idx="10"/>
          </p:nvPr>
        </p:nvSpPr>
        <p:spPr>
          <a:ln/>
        </p:spPr>
        <p:txBody>
          <a:bodyPr/>
          <a:lstStyle>
            <a:lvl1pPr>
              <a:defRPr/>
            </a:lvl1pPr>
          </a:lstStyle>
          <a:p>
            <a:fld id="{4C94AE09-DC0B-4C9A-93E9-E95F6F09F706}" type="slidenum">
              <a:rPr lang="ru-RU" altLang="ru-RU"/>
              <a:pPr/>
              <a:t>‹#›</a:t>
            </a:fld>
            <a:endParaRPr lang="ru-RU" altLang="ru-RU"/>
          </a:p>
        </p:txBody>
      </p:sp>
    </p:spTree>
    <p:extLst>
      <p:ext uri="{BB962C8B-B14F-4D97-AF65-F5344CB8AC3E}">
        <p14:creationId xmlns:p14="http://schemas.microsoft.com/office/powerpoint/2010/main" val="38870810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941513" y="4800600"/>
            <a:ext cx="5945187"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941513" y="612775"/>
            <a:ext cx="5945187"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a:p>
        </p:txBody>
      </p:sp>
      <p:sp>
        <p:nvSpPr>
          <p:cNvPr id="4" name="Текст 3"/>
          <p:cNvSpPr>
            <a:spLocks noGrp="1"/>
          </p:cNvSpPr>
          <p:nvPr>
            <p:ph type="body" sz="half" idx="2"/>
          </p:nvPr>
        </p:nvSpPr>
        <p:spPr>
          <a:xfrm>
            <a:off x="1941513" y="5367338"/>
            <a:ext cx="5945187"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Rectangle 2"/>
          <p:cNvSpPr>
            <a:spLocks noGrp="1" noChangeArrowheads="1"/>
          </p:cNvSpPr>
          <p:nvPr>
            <p:ph type="sldNum" idx="10"/>
          </p:nvPr>
        </p:nvSpPr>
        <p:spPr>
          <a:ln/>
        </p:spPr>
        <p:txBody>
          <a:bodyPr/>
          <a:lstStyle>
            <a:lvl1pPr>
              <a:defRPr/>
            </a:lvl1pPr>
          </a:lstStyle>
          <a:p>
            <a:fld id="{3865C6D1-EEE0-42DD-A7F7-31E32C890E96}" type="slidenum">
              <a:rPr lang="ru-RU" altLang="ru-RU"/>
              <a:pPr/>
              <a:t>‹#›</a:t>
            </a:fld>
            <a:endParaRPr lang="ru-RU" altLang="ru-RU"/>
          </a:p>
        </p:txBody>
      </p:sp>
    </p:spTree>
    <p:extLst>
      <p:ext uri="{BB962C8B-B14F-4D97-AF65-F5344CB8AC3E}">
        <p14:creationId xmlns:p14="http://schemas.microsoft.com/office/powerpoint/2010/main" val="17809551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jpe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Text Box 1"/>
          <p:cNvSpPr txBox="1">
            <a:spLocks noChangeArrowheads="1"/>
          </p:cNvSpPr>
          <p:nvPr/>
        </p:nvSpPr>
        <p:spPr bwMode="auto">
          <a:xfrm>
            <a:off x="3384550" y="6248400"/>
            <a:ext cx="31369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50" name="Rectangle 2"/>
          <p:cNvSpPr>
            <a:spLocks noGrp="1" noChangeArrowheads="1"/>
          </p:cNvSpPr>
          <p:nvPr>
            <p:ph type="sldNum"/>
          </p:nvPr>
        </p:nvSpPr>
        <p:spPr bwMode="auto">
          <a:xfrm>
            <a:off x="7099300" y="6248400"/>
            <a:ext cx="2309813" cy="455613"/>
          </a:xfrm>
          <a:prstGeom prst="rect">
            <a:avLst/>
          </a:prstGeom>
          <a:noFill/>
          <a:ln w="9525">
            <a:noFill/>
            <a:round/>
            <a:headEnd/>
            <a:tailEnd/>
          </a:ln>
          <a:effectLst/>
        </p:spPr>
        <p:txBody>
          <a:bodyPr vert="horz" wrap="square" lIns="90000" tIns="46800" rIns="90000" bIns="46800" numCol="1" anchor="b" anchorCtr="0" compatLnSpc="1">
            <a:prstTxWarp prst="textNoShape">
              <a:avLst/>
            </a:prstTxWarp>
          </a:bodyPr>
          <a:lstStyle>
            <a:lvl1pPr algn="r" eaLnBrk="1" hangingPunct="1">
              <a:buClr>
                <a:srgbClr val="000000"/>
              </a:buClr>
              <a:buSzPct val="45000"/>
              <a:buFont typeface="Wingdings" panose="05000000000000000000" pitchFamily="2" charset="2"/>
              <a:buNone/>
              <a:tabLst>
                <a:tab pos="723900" algn="l"/>
                <a:tab pos="1447800" algn="l"/>
                <a:tab pos="2171700" algn="l"/>
              </a:tabLst>
              <a:defRPr sz="1200">
                <a:solidFill>
                  <a:srgbClr val="000000"/>
                </a:solidFill>
              </a:defRPr>
            </a:lvl1pPr>
          </a:lstStyle>
          <a:p>
            <a:fld id="{E6241CD0-3C68-48C8-8F2C-B2155246F728}" type="slidenum">
              <a:rPr lang="ru-RU" altLang="ru-RU"/>
              <a:pPr/>
              <a:t>‹#›</a:t>
            </a:fld>
            <a:endParaRPr lang="ru-RU" altLang="ru-RU"/>
          </a:p>
        </p:txBody>
      </p:sp>
      <p:grpSp>
        <p:nvGrpSpPr>
          <p:cNvPr id="1028" name="Group 3"/>
          <p:cNvGrpSpPr>
            <a:grpSpLocks/>
          </p:cNvGrpSpPr>
          <p:nvPr/>
        </p:nvGrpSpPr>
        <p:grpSpPr bwMode="auto">
          <a:xfrm>
            <a:off x="0" y="0"/>
            <a:ext cx="9904413" cy="544513"/>
            <a:chOff x="0" y="0"/>
            <a:chExt cx="6239" cy="343"/>
          </a:xfrm>
        </p:grpSpPr>
        <p:sp>
          <p:nvSpPr>
            <p:cNvPr id="1032" name="Rectangle 4"/>
            <p:cNvSpPr>
              <a:spLocks noChangeArrowheads="1"/>
            </p:cNvSpPr>
            <p:nvPr/>
          </p:nvSpPr>
          <p:spPr bwMode="auto">
            <a:xfrm>
              <a:off x="0" y="0"/>
              <a:ext cx="195" cy="336"/>
            </a:xfrm>
            <a:prstGeom prst="rect">
              <a:avLst/>
            </a:prstGeom>
            <a:gradFill rotWithShape="0">
              <a:gsLst>
                <a:gs pos="0">
                  <a:srgbClr val="FFFFFF"/>
                </a:gs>
                <a:gs pos="100000">
                  <a:srgbClr val="CCCCE6"/>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033" name="Rectangle 5"/>
            <p:cNvSpPr>
              <a:spLocks noChangeArrowheads="1"/>
            </p:cNvSpPr>
            <p:nvPr/>
          </p:nvSpPr>
          <p:spPr bwMode="auto">
            <a:xfrm>
              <a:off x="282" y="85"/>
              <a:ext cx="5958" cy="173"/>
            </a:xfrm>
            <a:prstGeom prst="rect">
              <a:avLst/>
            </a:prstGeom>
            <a:gradFill rotWithShape="0">
              <a:gsLst>
                <a:gs pos="0">
                  <a:srgbClr val="FFFFFF"/>
                </a:gs>
                <a:gs pos="100000">
                  <a:srgbClr val="00007D"/>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034" name="Rectangle 6"/>
            <p:cNvSpPr>
              <a:spLocks noChangeArrowheads="1"/>
            </p:cNvSpPr>
            <p:nvPr/>
          </p:nvSpPr>
          <p:spPr bwMode="auto">
            <a:xfrm>
              <a:off x="279" y="85"/>
              <a:ext cx="94" cy="89"/>
            </a:xfrm>
            <a:prstGeom prst="rect">
              <a:avLst/>
            </a:prstGeom>
            <a:solidFill>
              <a:srgbClr val="CCCCE6"/>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035" name="Rectangle 7"/>
            <p:cNvSpPr>
              <a:spLocks noChangeArrowheads="1"/>
            </p:cNvSpPr>
            <p:nvPr/>
          </p:nvSpPr>
          <p:spPr bwMode="auto">
            <a:xfrm>
              <a:off x="373" y="0"/>
              <a:ext cx="95" cy="87"/>
            </a:xfrm>
            <a:prstGeom prst="rect">
              <a:avLst/>
            </a:prstGeom>
            <a:solidFill>
              <a:srgbClr val="CCCCE6"/>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036" name="Rectangle 8"/>
            <p:cNvSpPr>
              <a:spLocks noChangeArrowheads="1"/>
            </p:cNvSpPr>
            <p:nvPr/>
          </p:nvSpPr>
          <p:spPr bwMode="auto">
            <a:xfrm>
              <a:off x="373" y="85"/>
              <a:ext cx="95" cy="89"/>
            </a:xfrm>
            <a:prstGeom prst="rect">
              <a:avLst/>
            </a:prstGeom>
            <a:solidFill>
              <a:srgbClr val="9999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037" name="Rectangle 9"/>
            <p:cNvSpPr>
              <a:spLocks noChangeArrowheads="1"/>
            </p:cNvSpPr>
            <p:nvPr/>
          </p:nvSpPr>
          <p:spPr bwMode="auto">
            <a:xfrm>
              <a:off x="187" y="173"/>
              <a:ext cx="93" cy="87"/>
            </a:xfrm>
            <a:prstGeom prst="rect">
              <a:avLst/>
            </a:prstGeom>
            <a:solidFill>
              <a:srgbClr val="CCCCE6"/>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038" name="Rectangle 10"/>
            <p:cNvSpPr>
              <a:spLocks noChangeArrowheads="1"/>
            </p:cNvSpPr>
            <p:nvPr/>
          </p:nvSpPr>
          <p:spPr bwMode="auto">
            <a:xfrm>
              <a:off x="90" y="86"/>
              <a:ext cx="96" cy="87"/>
            </a:xfrm>
            <a:prstGeom prst="rect">
              <a:avLst/>
            </a:prstGeom>
            <a:solidFill>
              <a:srgbClr val="00007D"/>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039" name="Rectangle 11"/>
            <p:cNvSpPr>
              <a:spLocks noChangeArrowheads="1"/>
            </p:cNvSpPr>
            <p:nvPr/>
          </p:nvSpPr>
          <p:spPr bwMode="auto">
            <a:xfrm>
              <a:off x="279" y="171"/>
              <a:ext cx="94" cy="87"/>
            </a:xfrm>
            <a:prstGeom prst="rect">
              <a:avLst/>
            </a:prstGeom>
            <a:solidFill>
              <a:srgbClr val="9999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040" name="Rectangle 12"/>
            <p:cNvSpPr>
              <a:spLocks noChangeArrowheads="1"/>
            </p:cNvSpPr>
            <p:nvPr/>
          </p:nvSpPr>
          <p:spPr bwMode="auto">
            <a:xfrm>
              <a:off x="187" y="258"/>
              <a:ext cx="93" cy="86"/>
            </a:xfrm>
            <a:prstGeom prst="rect">
              <a:avLst/>
            </a:prstGeom>
            <a:solidFill>
              <a:srgbClr val="9999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grpSp>
      <p:sp>
        <p:nvSpPr>
          <p:cNvPr id="1029" name="Rectangle 13"/>
          <p:cNvSpPr>
            <a:spLocks noGrp="1" noChangeArrowheads="1"/>
          </p:cNvSpPr>
          <p:nvPr>
            <p:ph type="title"/>
          </p:nvPr>
        </p:nvSpPr>
        <p:spPr bwMode="auto">
          <a:xfrm>
            <a:off x="495300" y="425450"/>
            <a:ext cx="8913813" cy="1433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0000" tIns="46800" rIns="90000" bIns="46800" numCol="1" anchor="ctr" anchorCtr="0" compatLnSpc="1">
            <a:prstTxWarp prst="textNoShape">
              <a:avLst/>
            </a:prstTxWarp>
          </a:bodyPr>
          <a:lstStyle/>
          <a:p>
            <a:pPr lvl="0"/>
            <a:r>
              <a:rPr lang="en-GB" altLang="ru-RU"/>
              <a:t>Для правки текста заголовка щелкните мышью</a:t>
            </a:r>
          </a:p>
        </p:txBody>
      </p:sp>
      <p:sp>
        <p:nvSpPr>
          <p:cNvPr id="1030" name="Rectangle 14"/>
          <p:cNvSpPr>
            <a:spLocks noGrp="1" noChangeArrowheads="1"/>
          </p:cNvSpPr>
          <p:nvPr>
            <p:ph type="body" idx="1"/>
          </p:nvPr>
        </p:nvSpPr>
        <p:spPr bwMode="auto">
          <a:xfrm>
            <a:off x="495300" y="1981200"/>
            <a:ext cx="8913813" cy="3884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0000" tIns="46800" rIns="90000" bIns="46800" numCol="1" anchor="t" anchorCtr="0" compatLnSpc="1">
            <a:prstTxWarp prst="textNoShape">
              <a:avLst/>
            </a:prstTxWarp>
          </a:bodyPr>
          <a:lstStyle/>
          <a:p>
            <a:pPr lvl="0"/>
            <a:r>
              <a:rPr lang="en-GB" altLang="ru-RU"/>
              <a:t>Для правки структуры щелкните мышью</a:t>
            </a:r>
          </a:p>
          <a:p>
            <a:pPr lvl="1"/>
            <a:r>
              <a:rPr lang="en-GB" altLang="ru-RU"/>
              <a:t>Второй уровень структуры</a:t>
            </a:r>
          </a:p>
          <a:p>
            <a:pPr lvl="2"/>
            <a:r>
              <a:rPr lang="en-GB" altLang="ru-RU"/>
              <a:t>Третий уровень структуры</a:t>
            </a:r>
          </a:p>
          <a:p>
            <a:pPr lvl="3"/>
            <a:r>
              <a:rPr lang="en-GB" altLang="ru-RU"/>
              <a:t>Четвертый уровень структуры</a:t>
            </a:r>
          </a:p>
          <a:p>
            <a:pPr lvl="4"/>
            <a:r>
              <a:rPr lang="en-GB" altLang="ru-RU"/>
              <a:t>Пятый уровень структуры</a:t>
            </a:r>
          </a:p>
          <a:p>
            <a:pPr lvl="4"/>
            <a:r>
              <a:rPr lang="en-GB" altLang="ru-RU"/>
              <a:t>Шестой уровень структуры</a:t>
            </a:r>
          </a:p>
          <a:p>
            <a:pPr lvl="4"/>
            <a:r>
              <a:rPr lang="en-GB" altLang="ru-RU"/>
              <a:t>Седьмой уровень структуры</a:t>
            </a:r>
          </a:p>
          <a:p>
            <a:pPr lvl="4"/>
            <a:r>
              <a:rPr lang="en-GB" altLang="ru-RU"/>
              <a:t>Восьмой уровень структуры</a:t>
            </a:r>
          </a:p>
          <a:p>
            <a:pPr lvl="4"/>
            <a:r>
              <a:rPr lang="en-GB" altLang="ru-RU"/>
              <a:t>Девятый уровень структуры</a:t>
            </a:r>
          </a:p>
        </p:txBody>
      </p:sp>
      <p:sp>
        <p:nvSpPr>
          <p:cNvPr id="1031" name="Text Box 15"/>
          <p:cNvSpPr txBox="1">
            <a:spLocks noChangeArrowheads="1"/>
          </p:cNvSpPr>
          <p:nvPr/>
        </p:nvSpPr>
        <p:spPr bwMode="auto">
          <a:xfrm>
            <a:off x="495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Tree>
  </p:cSld>
  <p:clrMap bg1="lt1" tx1="dk1" bg2="lt2" tx2="dk2" accent1="accent1" accent2="accent2" accent3="accent3" accent4="accent4" accent5="accent5" accent6="accent6" hlink="hlink" folHlink="folHlink"/>
  <p:sldLayoutIdLst>
    <p:sldLayoutId id="2147485375" r:id="rId1"/>
    <p:sldLayoutId id="2147485376" r:id="rId2"/>
    <p:sldLayoutId id="2147485377" r:id="rId3"/>
    <p:sldLayoutId id="2147485378" r:id="rId4"/>
    <p:sldLayoutId id="2147485379" r:id="rId5"/>
    <p:sldLayoutId id="2147485380" r:id="rId6"/>
    <p:sldLayoutId id="2147485381" r:id="rId7"/>
    <p:sldLayoutId id="2147485382" r:id="rId8"/>
    <p:sldLayoutId id="2147485383" r:id="rId9"/>
    <p:sldLayoutId id="2147485384" r:id="rId10"/>
    <p:sldLayoutId id="2147485385" r:id="rId11"/>
  </p:sldLayoutIdLst>
  <p:txStyles>
    <p:titleStyle>
      <a:lvl1pPr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mj-lt"/>
          <a:ea typeface="+mj-ea"/>
          <a:cs typeface="+mj-cs"/>
        </a:defRPr>
      </a:lvl1pPr>
      <a:lvl2pPr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Times New Roman" pitchFamily="16" charset="0"/>
          <a:ea typeface="SimSun" charset="0"/>
          <a:cs typeface="SimSun" charset="0"/>
        </a:defRPr>
      </a:lvl2pPr>
      <a:lvl3pPr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Times New Roman" pitchFamily="16" charset="0"/>
          <a:ea typeface="SimSun" charset="0"/>
          <a:cs typeface="SimSun" charset="0"/>
        </a:defRPr>
      </a:lvl3pPr>
      <a:lvl4pPr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Times New Roman" pitchFamily="16" charset="0"/>
          <a:ea typeface="SimSun" charset="0"/>
          <a:cs typeface="SimSun" charset="0"/>
        </a:defRPr>
      </a:lvl4pPr>
      <a:lvl5pPr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Times New Roman" pitchFamily="16" charset="0"/>
          <a:ea typeface="SimSun" charset="0"/>
          <a:cs typeface="SimSun" charset="0"/>
        </a:defRPr>
      </a:lvl5pPr>
      <a:lvl6pPr marL="2514600" indent="-228600" algn="l"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Times New Roman" pitchFamily="16" charset="0"/>
          <a:ea typeface="SimSun" charset="0"/>
          <a:cs typeface="SimSun" charset="0"/>
        </a:defRPr>
      </a:lvl6pPr>
      <a:lvl7pPr marL="2971800" indent="-228600" algn="l"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Times New Roman" pitchFamily="16" charset="0"/>
          <a:ea typeface="SimSun" charset="0"/>
          <a:cs typeface="SimSun" charset="0"/>
        </a:defRPr>
      </a:lvl7pPr>
      <a:lvl8pPr marL="3429000" indent="-228600" algn="l"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Times New Roman" pitchFamily="16" charset="0"/>
          <a:ea typeface="SimSun" charset="0"/>
          <a:cs typeface="SimSun" charset="0"/>
        </a:defRPr>
      </a:lvl8pPr>
      <a:lvl9pPr marL="3886200" indent="-228600" algn="l"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Times New Roman" pitchFamily="16" charset="0"/>
          <a:ea typeface="SimSun" charset="0"/>
          <a:cs typeface="SimSun" charset="0"/>
        </a:defRPr>
      </a:lvl9pPr>
    </p:titleStyle>
    <p:bodyStyle>
      <a:lvl1pPr marL="342900" indent="-342900" algn="l" defTabSz="449263" rtl="0" eaLnBrk="0" fontAlgn="base" hangingPunct="0">
        <a:spcBef>
          <a:spcPts val="800"/>
        </a:spcBef>
        <a:spcAft>
          <a:spcPct val="0"/>
        </a:spcAft>
        <a:buClr>
          <a:srgbClr val="000000"/>
        </a:buClr>
        <a:buSzPct val="100000"/>
        <a:buFont typeface="Times New Roman" panose="02020603050405020304" pitchFamily="18" charset="0"/>
        <a:buChar char="•"/>
        <a:defRPr sz="3200">
          <a:solidFill>
            <a:srgbClr val="000000"/>
          </a:solidFill>
          <a:latin typeface="+mn-lt"/>
          <a:ea typeface="+mn-ea"/>
          <a:cs typeface="+mn-cs"/>
        </a:defRPr>
      </a:lvl1pPr>
      <a:lvl2pPr marL="742950" indent="-285750" algn="l" defTabSz="449263" rtl="0" eaLnBrk="0" fontAlgn="base" hangingPunct="0">
        <a:spcBef>
          <a:spcPts val="700"/>
        </a:spcBef>
        <a:spcAft>
          <a:spcPct val="0"/>
        </a:spcAft>
        <a:buClr>
          <a:srgbClr val="000000"/>
        </a:buClr>
        <a:buSzPct val="100000"/>
        <a:buFont typeface="Times New Roman" panose="02020603050405020304" pitchFamily="18" charset="0"/>
        <a:buChar char="–"/>
        <a:defRPr sz="2800">
          <a:solidFill>
            <a:srgbClr val="000000"/>
          </a:solidFill>
          <a:latin typeface="+mn-lt"/>
          <a:ea typeface="+mn-ea"/>
          <a:cs typeface="+mn-cs"/>
        </a:defRPr>
      </a:lvl2pPr>
      <a:lvl3pPr marL="1143000" indent="-228600" algn="l" defTabSz="449263" rtl="0" eaLnBrk="0" fontAlgn="base" hangingPunct="0">
        <a:spcBef>
          <a:spcPts val="600"/>
        </a:spcBef>
        <a:spcAft>
          <a:spcPct val="0"/>
        </a:spcAft>
        <a:buClr>
          <a:srgbClr val="000000"/>
        </a:buClr>
        <a:buSzPct val="100000"/>
        <a:buFont typeface="Times New Roman" panose="02020603050405020304" pitchFamily="18" charset="0"/>
        <a:buChar char="•"/>
        <a:defRPr sz="2400">
          <a:solidFill>
            <a:srgbClr val="000000"/>
          </a:solidFill>
          <a:latin typeface="+mn-lt"/>
          <a:ea typeface="+mn-ea"/>
          <a:cs typeface="+mn-cs"/>
        </a:defRPr>
      </a:lvl3pPr>
      <a:lvl4pPr marL="1600200" indent="-228600" algn="l" defTabSz="449263" rtl="0" eaLnBrk="0" fontAlgn="base" hangingPunct="0">
        <a:spcBef>
          <a:spcPts val="500"/>
        </a:spcBef>
        <a:spcAft>
          <a:spcPct val="0"/>
        </a:spcAft>
        <a:buClr>
          <a:srgbClr val="000000"/>
        </a:buClr>
        <a:buSzPct val="100000"/>
        <a:buFont typeface="Times New Roman" panose="02020603050405020304" pitchFamily="18" charset="0"/>
        <a:buChar char="–"/>
        <a:defRPr sz="2000">
          <a:solidFill>
            <a:srgbClr val="000000"/>
          </a:solidFill>
          <a:latin typeface="+mn-lt"/>
          <a:ea typeface="+mn-ea"/>
          <a:cs typeface="+mn-cs"/>
        </a:defRPr>
      </a:lvl4pPr>
      <a:lvl5pPr marL="2057400" indent="-228600" algn="l" defTabSz="449263" rtl="0" eaLnBrk="0" fontAlgn="base" hangingPunct="0">
        <a:spcBef>
          <a:spcPts val="500"/>
        </a:spcBef>
        <a:spcAft>
          <a:spcPct val="0"/>
        </a:spcAft>
        <a:buClr>
          <a:srgbClr val="000000"/>
        </a:buClr>
        <a:buSzPct val="100000"/>
        <a:buFont typeface="Times New Roman" panose="02020603050405020304" pitchFamily="18" charset="0"/>
        <a:buChar char="»"/>
        <a:defRPr sz="2000">
          <a:solidFill>
            <a:srgbClr val="000000"/>
          </a:solidFill>
          <a:latin typeface="+mn-lt"/>
          <a:ea typeface="+mn-ea"/>
          <a:cs typeface="+mn-cs"/>
        </a:defRPr>
      </a:lvl5pPr>
      <a:lvl6pPr marL="25146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6pPr>
      <a:lvl7pPr marL="29718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7pPr>
      <a:lvl8pPr marL="34290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8pPr>
      <a:lvl9pPr marL="38862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grpSp>
        <p:nvGrpSpPr>
          <p:cNvPr id="2050" name="Group 1"/>
          <p:cNvGrpSpPr>
            <a:grpSpLocks/>
          </p:cNvGrpSpPr>
          <p:nvPr/>
        </p:nvGrpSpPr>
        <p:grpSpPr bwMode="auto">
          <a:xfrm>
            <a:off x="0" y="0"/>
            <a:ext cx="9904413" cy="6856413"/>
            <a:chOff x="0" y="0"/>
            <a:chExt cx="6239" cy="4319"/>
          </a:xfrm>
        </p:grpSpPr>
        <p:sp>
          <p:nvSpPr>
            <p:cNvPr id="2056" name="Rectangle 2"/>
            <p:cNvSpPr>
              <a:spLocks noChangeArrowheads="1"/>
            </p:cNvSpPr>
            <p:nvPr/>
          </p:nvSpPr>
          <p:spPr bwMode="auto">
            <a:xfrm>
              <a:off x="0" y="0"/>
              <a:ext cx="2392" cy="4320"/>
            </a:xfrm>
            <a:prstGeom prst="rect">
              <a:avLst/>
            </a:prstGeom>
            <a:gradFill rotWithShape="0">
              <a:gsLst>
                <a:gs pos="0">
                  <a:srgbClr val="FFFFFF"/>
                </a:gs>
                <a:gs pos="100000">
                  <a:srgbClr val="CCCCE6"/>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57" name="Rectangle 3"/>
            <p:cNvSpPr>
              <a:spLocks noChangeArrowheads="1"/>
            </p:cNvSpPr>
            <p:nvPr/>
          </p:nvSpPr>
          <p:spPr bwMode="auto">
            <a:xfrm>
              <a:off x="1171" y="1065"/>
              <a:ext cx="5069" cy="1596"/>
            </a:xfrm>
            <a:prstGeom prst="rect">
              <a:avLst/>
            </a:prstGeom>
            <a:solidFill>
              <a:srgbClr val="00007D"/>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grpSp>
          <p:nvGrpSpPr>
            <p:cNvPr id="2058" name="Group 4"/>
            <p:cNvGrpSpPr>
              <a:grpSpLocks/>
            </p:cNvGrpSpPr>
            <p:nvPr/>
          </p:nvGrpSpPr>
          <p:grpSpPr bwMode="auto">
            <a:xfrm>
              <a:off x="0" y="672"/>
              <a:ext cx="1955" cy="1988"/>
              <a:chOff x="0" y="672"/>
              <a:chExt cx="1955" cy="1988"/>
            </a:xfrm>
          </p:grpSpPr>
          <p:sp>
            <p:nvSpPr>
              <p:cNvPr id="2059" name="Rectangle 5"/>
              <p:cNvSpPr>
                <a:spLocks noChangeArrowheads="1"/>
              </p:cNvSpPr>
              <p:nvPr/>
            </p:nvSpPr>
            <p:spPr bwMode="auto">
              <a:xfrm>
                <a:off x="391" y="2257"/>
                <a:ext cx="393" cy="404"/>
              </a:xfrm>
              <a:prstGeom prst="rect">
                <a:avLst/>
              </a:prstGeom>
              <a:solidFill>
                <a:srgbClr val="9999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60" name="Rectangle 6"/>
              <p:cNvSpPr>
                <a:spLocks noChangeArrowheads="1"/>
              </p:cNvSpPr>
              <p:nvPr/>
            </p:nvSpPr>
            <p:spPr bwMode="auto">
              <a:xfrm>
                <a:off x="1171" y="1065"/>
                <a:ext cx="392" cy="405"/>
              </a:xfrm>
              <a:prstGeom prst="rect">
                <a:avLst/>
              </a:prstGeom>
              <a:solidFill>
                <a:srgbClr val="CCCCE6"/>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61" name="Rectangle 7"/>
              <p:cNvSpPr>
                <a:spLocks noChangeArrowheads="1"/>
              </p:cNvSpPr>
              <p:nvPr/>
            </p:nvSpPr>
            <p:spPr bwMode="auto">
              <a:xfrm>
                <a:off x="1557" y="672"/>
                <a:ext cx="400" cy="400"/>
              </a:xfrm>
              <a:prstGeom prst="rect">
                <a:avLst/>
              </a:prstGeom>
              <a:solidFill>
                <a:srgbClr val="CCCCE6"/>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62" name="Rectangle 8"/>
              <p:cNvSpPr>
                <a:spLocks noChangeArrowheads="1"/>
              </p:cNvSpPr>
              <p:nvPr/>
            </p:nvSpPr>
            <p:spPr bwMode="auto">
              <a:xfrm>
                <a:off x="779" y="2257"/>
                <a:ext cx="398" cy="404"/>
              </a:xfrm>
              <a:prstGeom prst="rect">
                <a:avLst/>
              </a:prstGeom>
              <a:solidFill>
                <a:srgbClr val="00007D"/>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63" name="Rectangle 9"/>
              <p:cNvSpPr>
                <a:spLocks noChangeArrowheads="1"/>
              </p:cNvSpPr>
              <p:nvPr/>
            </p:nvSpPr>
            <p:spPr bwMode="auto">
              <a:xfrm>
                <a:off x="1557" y="1065"/>
                <a:ext cx="400" cy="405"/>
              </a:xfrm>
              <a:prstGeom prst="rect">
                <a:avLst/>
              </a:prstGeom>
              <a:solidFill>
                <a:srgbClr val="9999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64" name="Rectangle 10"/>
              <p:cNvSpPr>
                <a:spLocks noChangeArrowheads="1"/>
              </p:cNvSpPr>
              <p:nvPr/>
            </p:nvSpPr>
            <p:spPr bwMode="auto">
              <a:xfrm>
                <a:off x="779" y="1464"/>
                <a:ext cx="398" cy="399"/>
              </a:xfrm>
              <a:prstGeom prst="rect">
                <a:avLst/>
              </a:prstGeom>
              <a:solidFill>
                <a:srgbClr val="CCCCE6"/>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65" name="Rectangle 11"/>
              <p:cNvSpPr>
                <a:spLocks noChangeArrowheads="1"/>
              </p:cNvSpPr>
              <p:nvPr/>
            </p:nvSpPr>
            <p:spPr bwMode="auto">
              <a:xfrm>
                <a:off x="0" y="1464"/>
                <a:ext cx="397" cy="399"/>
              </a:xfrm>
              <a:prstGeom prst="rect">
                <a:avLst/>
              </a:prstGeom>
              <a:solidFill>
                <a:srgbClr val="00007D"/>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66" name="Rectangle 12"/>
              <p:cNvSpPr>
                <a:spLocks noChangeArrowheads="1"/>
              </p:cNvSpPr>
              <p:nvPr/>
            </p:nvSpPr>
            <p:spPr bwMode="auto">
              <a:xfrm>
                <a:off x="1171" y="1464"/>
                <a:ext cx="392" cy="399"/>
              </a:xfrm>
              <a:prstGeom prst="rect">
                <a:avLst/>
              </a:prstGeom>
              <a:solidFill>
                <a:srgbClr val="9999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67" name="Rectangle 13"/>
              <p:cNvSpPr>
                <a:spLocks noChangeArrowheads="1"/>
              </p:cNvSpPr>
              <p:nvPr/>
            </p:nvSpPr>
            <p:spPr bwMode="auto">
              <a:xfrm>
                <a:off x="391" y="1857"/>
                <a:ext cx="393" cy="406"/>
              </a:xfrm>
              <a:prstGeom prst="rect">
                <a:avLst/>
              </a:prstGeom>
              <a:solidFill>
                <a:srgbClr val="CCCCE6"/>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68" name="Rectangle 14"/>
              <p:cNvSpPr>
                <a:spLocks noChangeArrowheads="1"/>
              </p:cNvSpPr>
              <p:nvPr/>
            </p:nvSpPr>
            <p:spPr bwMode="auto">
              <a:xfrm>
                <a:off x="779" y="1857"/>
                <a:ext cx="398" cy="406"/>
              </a:xfrm>
              <a:prstGeom prst="rect">
                <a:avLst/>
              </a:prstGeom>
              <a:solidFill>
                <a:srgbClr val="9999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grpSp>
      </p:grpSp>
      <p:sp>
        <p:nvSpPr>
          <p:cNvPr id="2051" name="Rectangle 15"/>
          <p:cNvSpPr>
            <a:spLocks noGrp="1" noChangeArrowheads="1"/>
          </p:cNvSpPr>
          <p:nvPr>
            <p:ph type="title"/>
          </p:nvPr>
        </p:nvSpPr>
        <p:spPr bwMode="auto">
          <a:xfrm>
            <a:off x="495300" y="425450"/>
            <a:ext cx="8913813" cy="1433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0000" tIns="46800" rIns="90000" bIns="46800" numCol="1" anchor="ctr" anchorCtr="0" compatLnSpc="1">
            <a:prstTxWarp prst="textNoShape">
              <a:avLst/>
            </a:prstTxWarp>
          </a:bodyPr>
          <a:lstStyle/>
          <a:p>
            <a:pPr lvl="0"/>
            <a:r>
              <a:rPr lang="en-GB" altLang="ru-RU"/>
              <a:t>Для правки текста заголовка щелкните мышью</a:t>
            </a:r>
          </a:p>
        </p:txBody>
      </p:sp>
      <p:sp>
        <p:nvSpPr>
          <p:cNvPr id="2052" name="Rectangle 16"/>
          <p:cNvSpPr>
            <a:spLocks noGrp="1" noChangeArrowheads="1"/>
          </p:cNvSpPr>
          <p:nvPr>
            <p:ph type="body" idx="1"/>
          </p:nvPr>
        </p:nvSpPr>
        <p:spPr bwMode="auto">
          <a:xfrm>
            <a:off x="495300" y="1981200"/>
            <a:ext cx="8913813" cy="3884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0000" tIns="46800" rIns="90000" bIns="46800" numCol="1" anchor="t" anchorCtr="0" compatLnSpc="1">
            <a:prstTxWarp prst="textNoShape">
              <a:avLst/>
            </a:prstTxWarp>
          </a:bodyPr>
          <a:lstStyle/>
          <a:p>
            <a:pPr lvl="0"/>
            <a:r>
              <a:rPr lang="en-GB" altLang="ru-RU"/>
              <a:t>Для правки структуры щелкните мышью</a:t>
            </a:r>
          </a:p>
          <a:p>
            <a:pPr lvl="1"/>
            <a:r>
              <a:rPr lang="en-GB" altLang="ru-RU"/>
              <a:t>Второй уровень структуры</a:t>
            </a:r>
          </a:p>
          <a:p>
            <a:pPr lvl="2"/>
            <a:r>
              <a:rPr lang="en-GB" altLang="ru-RU"/>
              <a:t>Третий уровень структуры</a:t>
            </a:r>
          </a:p>
          <a:p>
            <a:pPr lvl="3"/>
            <a:r>
              <a:rPr lang="en-GB" altLang="ru-RU"/>
              <a:t>Четвертый уровень структуры</a:t>
            </a:r>
          </a:p>
          <a:p>
            <a:pPr lvl="4"/>
            <a:r>
              <a:rPr lang="en-GB" altLang="ru-RU"/>
              <a:t>Пятый уровень структуры</a:t>
            </a:r>
          </a:p>
          <a:p>
            <a:pPr lvl="4"/>
            <a:r>
              <a:rPr lang="en-GB" altLang="ru-RU"/>
              <a:t>Шестой уровень структуры</a:t>
            </a:r>
          </a:p>
          <a:p>
            <a:pPr lvl="4"/>
            <a:r>
              <a:rPr lang="en-GB" altLang="ru-RU"/>
              <a:t>Седьмой уровень структуры</a:t>
            </a:r>
          </a:p>
          <a:p>
            <a:pPr lvl="4"/>
            <a:r>
              <a:rPr lang="en-GB" altLang="ru-RU"/>
              <a:t>Восьмой уровень структуры</a:t>
            </a:r>
          </a:p>
          <a:p>
            <a:pPr lvl="4"/>
            <a:r>
              <a:rPr lang="en-GB" altLang="ru-RU"/>
              <a:t>Девятый уровень структуры</a:t>
            </a:r>
          </a:p>
        </p:txBody>
      </p:sp>
      <p:sp>
        <p:nvSpPr>
          <p:cNvPr id="2053" name="Text Box 17"/>
          <p:cNvSpPr txBox="1">
            <a:spLocks noChangeArrowheads="1"/>
          </p:cNvSpPr>
          <p:nvPr/>
        </p:nvSpPr>
        <p:spPr bwMode="auto">
          <a:xfrm>
            <a:off x="495300" y="6248400"/>
            <a:ext cx="2311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54" name="Text Box 18"/>
          <p:cNvSpPr txBox="1">
            <a:spLocks noChangeArrowheads="1"/>
          </p:cNvSpPr>
          <p:nvPr/>
        </p:nvSpPr>
        <p:spPr bwMode="auto">
          <a:xfrm>
            <a:off x="3384550" y="6248400"/>
            <a:ext cx="31369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3091" name="Rectangle 19"/>
          <p:cNvSpPr>
            <a:spLocks noGrp="1" noChangeArrowheads="1"/>
          </p:cNvSpPr>
          <p:nvPr>
            <p:ph type="sldNum"/>
          </p:nvPr>
        </p:nvSpPr>
        <p:spPr bwMode="auto">
          <a:xfrm>
            <a:off x="7099300" y="6248400"/>
            <a:ext cx="2309813" cy="455613"/>
          </a:xfrm>
          <a:prstGeom prst="rect">
            <a:avLst/>
          </a:prstGeom>
          <a:noFill/>
          <a:ln w="9525">
            <a:noFill/>
            <a:round/>
            <a:headEnd/>
            <a:tailEnd/>
          </a:ln>
          <a:effectLst/>
        </p:spPr>
        <p:txBody>
          <a:bodyPr vert="horz" wrap="square" lIns="90000" tIns="46800" rIns="90000" bIns="46800" numCol="1" anchor="b" anchorCtr="0" compatLnSpc="1">
            <a:prstTxWarp prst="textNoShape">
              <a:avLst/>
            </a:prstTxWarp>
          </a:bodyPr>
          <a:lstStyle>
            <a:lvl1pPr algn="r" eaLnBrk="1" hangingPunct="1">
              <a:buClr>
                <a:srgbClr val="000000"/>
              </a:buClr>
              <a:buSzPct val="45000"/>
              <a:buFont typeface="Wingdings" panose="05000000000000000000" pitchFamily="2" charset="2"/>
              <a:buNone/>
              <a:tabLst>
                <a:tab pos="723900" algn="l"/>
                <a:tab pos="1447800" algn="l"/>
                <a:tab pos="2171700" algn="l"/>
              </a:tabLst>
              <a:defRPr sz="1200">
                <a:solidFill>
                  <a:srgbClr val="000000"/>
                </a:solidFill>
              </a:defRPr>
            </a:lvl1pPr>
          </a:lstStyle>
          <a:p>
            <a:fld id="{C7BB78BF-D336-4768-9F4E-4BD0DD6FA3DF}" type="slidenum">
              <a:rPr lang="ru-RU" altLang="ru-RU"/>
              <a:pPr/>
              <a:t>‹#›</a:t>
            </a:fld>
            <a:endParaRPr lang="ru-RU" altLang="ru-RU"/>
          </a:p>
        </p:txBody>
      </p:sp>
    </p:spTree>
  </p:cSld>
  <p:clrMap bg1="lt1" tx1="dk1" bg2="lt2" tx2="dk2" accent1="accent1" accent2="accent2" accent3="accent3" accent4="accent4" accent5="accent5" accent6="accent6" hlink="hlink" folHlink="folHlink"/>
  <p:sldLayoutIdLst>
    <p:sldLayoutId id="2147485386" r:id="rId1"/>
    <p:sldLayoutId id="2147485387" r:id="rId2"/>
    <p:sldLayoutId id="2147485388" r:id="rId3"/>
    <p:sldLayoutId id="2147485389" r:id="rId4"/>
    <p:sldLayoutId id="2147485390" r:id="rId5"/>
    <p:sldLayoutId id="2147485391" r:id="rId6"/>
    <p:sldLayoutId id="2147485392" r:id="rId7"/>
    <p:sldLayoutId id="2147485393" r:id="rId8"/>
    <p:sldLayoutId id="2147485394" r:id="rId9"/>
    <p:sldLayoutId id="2147485395" r:id="rId10"/>
    <p:sldLayoutId id="2147485396" r:id="rId11"/>
  </p:sldLayoutIdLst>
  <p:txStyles>
    <p:titleStyle>
      <a:lvl1pPr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mj-lt"/>
          <a:ea typeface="+mj-ea"/>
          <a:cs typeface="+mj-cs"/>
        </a:defRPr>
      </a:lvl1pPr>
      <a:lvl2pPr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Times New Roman" pitchFamily="16" charset="0"/>
          <a:ea typeface="SimSun" charset="0"/>
          <a:cs typeface="SimSun" charset="0"/>
        </a:defRPr>
      </a:lvl2pPr>
      <a:lvl3pPr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Times New Roman" pitchFamily="16" charset="0"/>
          <a:ea typeface="SimSun" charset="0"/>
          <a:cs typeface="SimSun" charset="0"/>
        </a:defRPr>
      </a:lvl3pPr>
      <a:lvl4pPr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Times New Roman" pitchFamily="16" charset="0"/>
          <a:ea typeface="SimSun" charset="0"/>
          <a:cs typeface="SimSun" charset="0"/>
        </a:defRPr>
      </a:lvl4pPr>
      <a:lvl5pPr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Times New Roman" pitchFamily="16" charset="0"/>
          <a:ea typeface="SimSun" charset="0"/>
          <a:cs typeface="SimSun" charset="0"/>
        </a:defRPr>
      </a:lvl5pPr>
      <a:lvl6pPr marL="2514600" indent="-228600" algn="l"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Times New Roman" pitchFamily="16" charset="0"/>
          <a:ea typeface="SimSun" charset="0"/>
          <a:cs typeface="SimSun" charset="0"/>
        </a:defRPr>
      </a:lvl6pPr>
      <a:lvl7pPr marL="2971800" indent="-228600" algn="l"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Times New Roman" pitchFamily="16" charset="0"/>
          <a:ea typeface="SimSun" charset="0"/>
          <a:cs typeface="SimSun" charset="0"/>
        </a:defRPr>
      </a:lvl7pPr>
      <a:lvl8pPr marL="3429000" indent="-228600" algn="l"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Times New Roman" pitchFamily="16" charset="0"/>
          <a:ea typeface="SimSun" charset="0"/>
          <a:cs typeface="SimSun" charset="0"/>
        </a:defRPr>
      </a:lvl8pPr>
      <a:lvl9pPr marL="3886200" indent="-228600" algn="l"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Times New Roman" pitchFamily="16" charset="0"/>
          <a:ea typeface="SimSun" charset="0"/>
          <a:cs typeface="SimSun" charset="0"/>
        </a:defRPr>
      </a:lvl9pPr>
    </p:titleStyle>
    <p:bodyStyle>
      <a:lvl1pPr marL="342900" indent="-342900" algn="l" defTabSz="449263" rtl="0" eaLnBrk="0" fontAlgn="base" hangingPunct="0">
        <a:spcBef>
          <a:spcPts val="800"/>
        </a:spcBef>
        <a:spcAft>
          <a:spcPct val="0"/>
        </a:spcAft>
        <a:buClr>
          <a:srgbClr val="000000"/>
        </a:buClr>
        <a:buSzPct val="100000"/>
        <a:buFont typeface="Times New Roman" panose="02020603050405020304" pitchFamily="18" charset="0"/>
        <a:buChar char="•"/>
        <a:defRPr sz="3200">
          <a:solidFill>
            <a:srgbClr val="000000"/>
          </a:solidFill>
          <a:latin typeface="+mn-lt"/>
          <a:ea typeface="+mn-ea"/>
          <a:cs typeface="+mn-cs"/>
        </a:defRPr>
      </a:lvl1pPr>
      <a:lvl2pPr marL="742950" indent="-285750" algn="l" defTabSz="449263" rtl="0" eaLnBrk="0" fontAlgn="base" hangingPunct="0">
        <a:spcBef>
          <a:spcPts val="700"/>
        </a:spcBef>
        <a:spcAft>
          <a:spcPct val="0"/>
        </a:spcAft>
        <a:buClr>
          <a:srgbClr val="000000"/>
        </a:buClr>
        <a:buSzPct val="100000"/>
        <a:buFont typeface="Times New Roman" panose="02020603050405020304" pitchFamily="18" charset="0"/>
        <a:buChar char="–"/>
        <a:defRPr sz="2800">
          <a:solidFill>
            <a:srgbClr val="000000"/>
          </a:solidFill>
          <a:latin typeface="+mn-lt"/>
          <a:ea typeface="+mn-ea"/>
          <a:cs typeface="+mn-cs"/>
        </a:defRPr>
      </a:lvl2pPr>
      <a:lvl3pPr marL="1143000" indent="-228600" algn="l" defTabSz="449263" rtl="0" eaLnBrk="0" fontAlgn="base" hangingPunct="0">
        <a:spcBef>
          <a:spcPts val="600"/>
        </a:spcBef>
        <a:spcAft>
          <a:spcPct val="0"/>
        </a:spcAft>
        <a:buClr>
          <a:srgbClr val="000000"/>
        </a:buClr>
        <a:buSzPct val="100000"/>
        <a:buFont typeface="Times New Roman" panose="02020603050405020304" pitchFamily="18" charset="0"/>
        <a:buChar char="•"/>
        <a:defRPr sz="2400">
          <a:solidFill>
            <a:srgbClr val="000000"/>
          </a:solidFill>
          <a:latin typeface="+mn-lt"/>
          <a:ea typeface="+mn-ea"/>
          <a:cs typeface="+mn-cs"/>
        </a:defRPr>
      </a:lvl3pPr>
      <a:lvl4pPr marL="1600200" indent="-228600" algn="l" defTabSz="449263" rtl="0" eaLnBrk="0" fontAlgn="base" hangingPunct="0">
        <a:spcBef>
          <a:spcPts val="500"/>
        </a:spcBef>
        <a:spcAft>
          <a:spcPct val="0"/>
        </a:spcAft>
        <a:buClr>
          <a:srgbClr val="000000"/>
        </a:buClr>
        <a:buSzPct val="100000"/>
        <a:buFont typeface="Times New Roman" panose="02020603050405020304" pitchFamily="18" charset="0"/>
        <a:buChar char="–"/>
        <a:defRPr sz="2000">
          <a:solidFill>
            <a:srgbClr val="000000"/>
          </a:solidFill>
          <a:latin typeface="+mn-lt"/>
          <a:ea typeface="+mn-ea"/>
          <a:cs typeface="+mn-cs"/>
        </a:defRPr>
      </a:lvl4pPr>
      <a:lvl5pPr marL="2057400" indent="-228600" algn="l" defTabSz="449263" rtl="0" eaLnBrk="0" fontAlgn="base" hangingPunct="0">
        <a:spcBef>
          <a:spcPts val="500"/>
        </a:spcBef>
        <a:spcAft>
          <a:spcPct val="0"/>
        </a:spcAft>
        <a:buClr>
          <a:srgbClr val="000000"/>
        </a:buClr>
        <a:buSzPct val="100000"/>
        <a:buFont typeface="Times New Roman" panose="02020603050405020304" pitchFamily="18" charset="0"/>
        <a:buChar char="»"/>
        <a:defRPr sz="2000">
          <a:solidFill>
            <a:srgbClr val="000000"/>
          </a:solidFill>
          <a:latin typeface="+mn-lt"/>
          <a:ea typeface="+mn-ea"/>
          <a:cs typeface="+mn-cs"/>
        </a:defRPr>
      </a:lvl5pPr>
      <a:lvl6pPr marL="25146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6pPr>
      <a:lvl7pPr marL="29718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7pPr>
      <a:lvl8pPr marL="34290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8pPr>
      <a:lvl9pPr marL="38862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 name="Rectangle 6"/>
          <p:cNvSpPr/>
          <p:nvPr/>
        </p:nvSpPr>
        <p:spPr>
          <a:xfrm>
            <a:off x="0" y="5105400"/>
            <a:ext cx="9907588"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8" name="Rectangle 7"/>
          <p:cNvSpPr/>
          <p:nvPr/>
        </p:nvSpPr>
        <p:spPr>
          <a:xfrm>
            <a:off x="0" y="0"/>
            <a:ext cx="9907588"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p>
        </p:txBody>
      </p:sp>
      <p:sp>
        <p:nvSpPr>
          <p:cNvPr id="9" name="Rectangle 8"/>
          <p:cNvSpPr/>
          <p:nvPr/>
        </p:nvSpPr>
        <p:spPr>
          <a:xfrm>
            <a:off x="0" y="3768725"/>
            <a:ext cx="9907588"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10" name="Oval 9"/>
          <p:cNvSpPr/>
          <p:nvPr/>
        </p:nvSpPr>
        <p:spPr>
          <a:xfrm>
            <a:off x="0" y="1600200"/>
            <a:ext cx="9907588"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2" name="Title Placeholder 1"/>
          <p:cNvSpPr>
            <a:spLocks noGrp="1"/>
          </p:cNvSpPr>
          <p:nvPr>
            <p:ph type="title"/>
          </p:nvPr>
        </p:nvSpPr>
        <p:spPr>
          <a:xfrm>
            <a:off x="1943100" y="4371975"/>
            <a:ext cx="7056438" cy="1143000"/>
          </a:xfrm>
          <a:prstGeom prst="rect">
            <a:avLst/>
          </a:prstGeom>
          <a:effectLst/>
        </p:spPr>
        <p:txBody>
          <a:bodyPr vert="horz" lIns="91440" tIns="45720" rIns="91440" bIns="45720" rtlCol="0" anchor="t" anchorCtr="0">
            <a:noAutofit/>
          </a:bodyPr>
          <a:lstStyle/>
          <a:p>
            <a:r>
              <a:rPr lang="ru-RU"/>
              <a:t>Образец заголовка</a:t>
            </a:r>
            <a:endParaRPr lang="en-US" dirty="0"/>
          </a:p>
        </p:txBody>
      </p:sp>
      <p:sp>
        <p:nvSpPr>
          <p:cNvPr id="3085" name="Text Placeholder 2"/>
          <p:cNvSpPr>
            <a:spLocks noGrp="1"/>
          </p:cNvSpPr>
          <p:nvPr>
            <p:ph type="body" idx="1"/>
          </p:nvPr>
        </p:nvSpPr>
        <p:spPr bwMode="auto">
          <a:xfrm>
            <a:off x="1238250" y="731838"/>
            <a:ext cx="6935788" cy="347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ru-RU" altLang="ru-RU"/>
              <a:t>Образец текста</a:t>
            </a:r>
          </a:p>
          <a:p>
            <a:pPr lvl="1"/>
            <a:r>
              <a:rPr lang="ru-RU" altLang="ru-RU"/>
              <a:t>Второй уровень</a:t>
            </a:r>
          </a:p>
          <a:p>
            <a:pPr lvl="2"/>
            <a:r>
              <a:rPr lang="ru-RU" altLang="ru-RU"/>
              <a:t>Третий уровень</a:t>
            </a:r>
          </a:p>
          <a:p>
            <a:pPr lvl="3"/>
            <a:r>
              <a:rPr lang="ru-RU" altLang="ru-RU"/>
              <a:t>Четвертый уровень</a:t>
            </a:r>
          </a:p>
          <a:p>
            <a:pPr lvl="4"/>
            <a:r>
              <a:rPr lang="ru-RU" altLang="ru-RU"/>
              <a:t>Пятый уровень</a:t>
            </a:r>
            <a:endParaRPr lang="en-US" altLang="ru-RU"/>
          </a:p>
        </p:txBody>
      </p:sp>
      <p:sp>
        <p:nvSpPr>
          <p:cNvPr id="4" name="Date Placeholder 3"/>
          <p:cNvSpPr>
            <a:spLocks noGrp="1"/>
          </p:cNvSpPr>
          <p:nvPr>
            <p:ph type="dt" sz="half" idx="2"/>
          </p:nvPr>
        </p:nvSpPr>
        <p:spPr>
          <a:xfrm>
            <a:off x="6688138" y="6172200"/>
            <a:ext cx="2724150" cy="365125"/>
          </a:xfrm>
          <a:prstGeom prst="rect">
            <a:avLst/>
          </a:prstGeom>
        </p:spPr>
        <p:txBody>
          <a:bodyPr vert="horz" lIns="91440" tIns="45720" rIns="91440" bIns="45720" rtlCol="0" anchor="ctr"/>
          <a:lstStyle>
            <a:lvl1pPr algn="r" eaLnBrk="1" hangingPunct="1">
              <a:defRPr sz="1100" b="1">
                <a:solidFill>
                  <a:schemeClr val="tx1">
                    <a:lumMod val="50000"/>
                    <a:lumOff val="50000"/>
                  </a:schemeClr>
                </a:solidFill>
                <a:ea typeface="SimSun" charset="-122"/>
              </a:defRPr>
            </a:lvl1pPr>
          </a:lstStyle>
          <a:p>
            <a:pPr>
              <a:defRPr/>
            </a:pPr>
            <a:fld id="{9E58C7C1-7F30-43FF-BAD7-D828AF81C17D}" type="datetimeFigureOut">
              <a:rPr lang="en-US"/>
              <a:pPr>
                <a:defRPr/>
              </a:pPr>
              <a:t>1/30/2024</a:t>
            </a:fld>
            <a:endParaRPr lang="en-US" dirty="0"/>
          </a:p>
        </p:txBody>
      </p:sp>
      <p:sp>
        <p:nvSpPr>
          <p:cNvPr id="5" name="Footer Placeholder 4"/>
          <p:cNvSpPr>
            <a:spLocks noGrp="1"/>
          </p:cNvSpPr>
          <p:nvPr>
            <p:ph type="ftr" sz="quarter" idx="3"/>
          </p:nvPr>
        </p:nvSpPr>
        <p:spPr>
          <a:xfrm>
            <a:off x="495300" y="6172200"/>
            <a:ext cx="3632200" cy="365125"/>
          </a:xfrm>
          <a:prstGeom prst="rect">
            <a:avLst/>
          </a:prstGeom>
        </p:spPr>
        <p:txBody>
          <a:bodyPr vert="horz" lIns="91440" tIns="45720" rIns="91440" bIns="45720" rtlCol="0" anchor="ctr"/>
          <a:lstStyle>
            <a:lvl1pPr algn="l" eaLnBrk="1" hangingPunct="1">
              <a:defRPr sz="1100" b="1">
                <a:solidFill>
                  <a:schemeClr val="tx1">
                    <a:lumMod val="50000"/>
                    <a:lumOff val="50000"/>
                  </a:schemeClr>
                </a:solidFill>
                <a:ea typeface="SimSun" charset="-122"/>
              </a:defRPr>
            </a:lvl1pPr>
          </a:lstStyle>
          <a:p>
            <a:pPr>
              <a:defRPr/>
            </a:pPr>
            <a:endParaRPr lang="en-US"/>
          </a:p>
        </p:txBody>
      </p:sp>
      <p:sp>
        <p:nvSpPr>
          <p:cNvPr id="6" name="Slide Number Placeholder 5"/>
          <p:cNvSpPr>
            <a:spLocks noGrp="1"/>
          </p:cNvSpPr>
          <p:nvPr>
            <p:ph type="sldNum" sz="quarter" idx="4"/>
          </p:nvPr>
        </p:nvSpPr>
        <p:spPr>
          <a:xfrm>
            <a:off x="4127500" y="6172200"/>
            <a:ext cx="1982788" cy="365125"/>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sz="1200" b="1">
                <a:solidFill>
                  <a:srgbClr val="7F7F7F"/>
                </a:solidFill>
              </a:defRPr>
            </a:lvl1pPr>
          </a:lstStyle>
          <a:p>
            <a:fld id="{76174526-D87E-42FB-84B6-2063440C3D73}" type="slidenum">
              <a:rPr lang="ru-RU" altLang="ru-RU"/>
              <a:pPr/>
              <a:t>‹#›</a:t>
            </a:fld>
            <a:endParaRPr lang="ru-RU" altLang="ru-RU"/>
          </a:p>
        </p:txBody>
      </p:sp>
    </p:spTree>
  </p:cSld>
  <p:clrMap bg1="lt1" tx1="dk1" bg2="lt2" tx2="dk2" accent1="accent1" accent2="accent2" accent3="accent3" accent4="accent4" accent5="accent5" accent6="accent6" hlink="hlink" folHlink="folHlink"/>
  <p:sldLayoutIdLst>
    <p:sldLayoutId id="2147485405" r:id="rId1"/>
    <p:sldLayoutId id="2147485397" r:id="rId2"/>
    <p:sldLayoutId id="2147485406" r:id="rId3"/>
    <p:sldLayoutId id="2147485398" r:id="rId4"/>
    <p:sldLayoutId id="2147485399" r:id="rId5"/>
    <p:sldLayoutId id="2147485400" r:id="rId6"/>
    <p:sldLayoutId id="2147485401" r:id="rId7"/>
    <p:sldLayoutId id="2147485402" r:id="rId8"/>
    <p:sldLayoutId id="2147485407" r:id="rId9"/>
    <p:sldLayoutId id="2147485403" r:id="rId10"/>
    <p:sldLayoutId id="2147485404" r:id="rId11"/>
  </p:sldLayoutIdLst>
  <p:txStyles>
    <p:titleStyle>
      <a:lvl1pPr marL="319088" indent="-319088" algn="r" rtl="0" eaLnBrk="0" fontAlgn="base" hangingPunct="0">
        <a:spcBef>
          <a:spcPct val="0"/>
        </a:spcBef>
        <a:spcAft>
          <a:spcPct val="0"/>
        </a:spcAft>
        <a:buClr>
          <a:srgbClr val="C3260C"/>
        </a:buClr>
        <a:buSzPct val="128000"/>
        <a:buFont typeface="Georgia" panose="02040502050405020303" pitchFamily="18" charset="0"/>
        <a:buChar char="*"/>
        <a:defRPr sz="4600" b="1"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marL="319088" indent="-319088" algn="r" rtl="0" eaLnBrk="0" fontAlgn="base" hangingPunct="0">
        <a:spcBef>
          <a:spcPct val="0"/>
        </a:spcBef>
        <a:spcAft>
          <a:spcPct val="0"/>
        </a:spcAft>
        <a:buClr>
          <a:srgbClr val="C3260C"/>
        </a:buClr>
        <a:buSzPct val="128000"/>
        <a:buFont typeface="Georgia" panose="02040502050405020303" pitchFamily="18" charset="0"/>
        <a:buChar char="*"/>
        <a:defRPr sz="4600" b="1">
          <a:solidFill>
            <a:schemeClr val="tx1"/>
          </a:solidFill>
          <a:latin typeface="Trebuchet MS" pitchFamily="34" charset="0"/>
        </a:defRPr>
      </a:lvl2pPr>
      <a:lvl3pPr marL="319088" indent="-319088" algn="r" rtl="0" eaLnBrk="0" fontAlgn="base" hangingPunct="0">
        <a:spcBef>
          <a:spcPct val="0"/>
        </a:spcBef>
        <a:spcAft>
          <a:spcPct val="0"/>
        </a:spcAft>
        <a:buClr>
          <a:srgbClr val="C3260C"/>
        </a:buClr>
        <a:buSzPct val="128000"/>
        <a:buFont typeface="Georgia" panose="02040502050405020303" pitchFamily="18" charset="0"/>
        <a:buChar char="*"/>
        <a:defRPr sz="4600" b="1">
          <a:solidFill>
            <a:schemeClr val="tx1"/>
          </a:solidFill>
          <a:latin typeface="Trebuchet MS" pitchFamily="34" charset="0"/>
        </a:defRPr>
      </a:lvl3pPr>
      <a:lvl4pPr marL="319088" indent="-319088" algn="r" rtl="0" eaLnBrk="0" fontAlgn="base" hangingPunct="0">
        <a:spcBef>
          <a:spcPct val="0"/>
        </a:spcBef>
        <a:spcAft>
          <a:spcPct val="0"/>
        </a:spcAft>
        <a:buClr>
          <a:srgbClr val="C3260C"/>
        </a:buClr>
        <a:buSzPct val="128000"/>
        <a:buFont typeface="Georgia" panose="02040502050405020303" pitchFamily="18" charset="0"/>
        <a:buChar char="*"/>
        <a:defRPr sz="4600" b="1">
          <a:solidFill>
            <a:schemeClr val="tx1"/>
          </a:solidFill>
          <a:latin typeface="Trebuchet MS" pitchFamily="34" charset="0"/>
        </a:defRPr>
      </a:lvl4pPr>
      <a:lvl5pPr marL="319088" indent="-319088" algn="r" rtl="0" eaLnBrk="0" fontAlgn="base" hangingPunct="0">
        <a:spcBef>
          <a:spcPct val="0"/>
        </a:spcBef>
        <a:spcAft>
          <a:spcPct val="0"/>
        </a:spcAft>
        <a:buClr>
          <a:srgbClr val="C3260C"/>
        </a:buClr>
        <a:buSzPct val="128000"/>
        <a:buFont typeface="Georgia" panose="02040502050405020303" pitchFamily="18" charset="0"/>
        <a:buChar char="*"/>
        <a:defRPr sz="4600" b="1">
          <a:solidFill>
            <a:schemeClr val="tx1"/>
          </a:solidFill>
          <a:latin typeface="Trebuchet MS"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563" algn="l" rtl="0" eaLnBrk="0" fontAlgn="base" hangingPunct="0">
        <a:spcBef>
          <a:spcPct val="20000"/>
        </a:spcBef>
        <a:spcAft>
          <a:spcPts val="300"/>
        </a:spcAft>
        <a:buClr>
          <a:srgbClr val="C3260C"/>
        </a:buClr>
        <a:buSzPct val="130000"/>
        <a:buFont typeface="Georgia" panose="02040502050405020303" pitchFamily="18" charset="0"/>
        <a:buChar char="*"/>
        <a:defRPr sz="2200" kern="1200">
          <a:solidFill>
            <a:srgbClr val="404040"/>
          </a:solidFill>
          <a:latin typeface="+mn-lt"/>
          <a:ea typeface="+mn-ea"/>
          <a:cs typeface="+mn-cs"/>
        </a:defRPr>
      </a:lvl1pPr>
      <a:lvl2pPr marL="547688" indent="-182563" algn="l" rtl="0" eaLnBrk="0" fontAlgn="base" hangingPunct="0">
        <a:spcBef>
          <a:spcPct val="20000"/>
        </a:spcBef>
        <a:spcAft>
          <a:spcPts val="300"/>
        </a:spcAft>
        <a:buClr>
          <a:srgbClr val="C3260C"/>
        </a:buClr>
        <a:buSzPct val="130000"/>
        <a:buFont typeface="Georgia" panose="02040502050405020303" pitchFamily="18" charset="0"/>
        <a:buChar char="*"/>
        <a:defRPr sz="2000" kern="1200">
          <a:solidFill>
            <a:srgbClr val="404040"/>
          </a:solidFill>
          <a:latin typeface="+mn-lt"/>
          <a:ea typeface="+mn-ea"/>
          <a:cs typeface="+mn-cs"/>
        </a:defRPr>
      </a:lvl2pPr>
      <a:lvl3pPr marL="822325" indent="-182563" algn="l" rtl="0" eaLnBrk="0" fontAlgn="base" hangingPunct="0">
        <a:spcBef>
          <a:spcPct val="20000"/>
        </a:spcBef>
        <a:spcAft>
          <a:spcPts val="300"/>
        </a:spcAft>
        <a:buClr>
          <a:srgbClr val="C3260C"/>
        </a:buClr>
        <a:buSzPct val="130000"/>
        <a:buFont typeface="Georgia" panose="02040502050405020303" pitchFamily="18" charset="0"/>
        <a:buChar char="*"/>
        <a:defRPr kern="1200">
          <a:solidFill>
            <a:srgbClr val="404040"/>
          </a:solidFill>
          <a:latin typeface="+mn-lt"/>
          <a:ea typeface="+mn-ea"/>
          <a:cs typeface="+mn-cs"/>
        </a:defRPr>
      </a:lvl3pPr>
      <a:lvl4pPr marL="1096963" indent="-182563" algn="l" rtl="0" eaLnBrk="0" fontAlgn="base" hangingPunct="0">
        <a:spcBef>
          <a:spcPct val="20000"/>
        </a:spcBef>
        <a:spcAft>
          <a:spcPts val="300"/>
        </a:spcAft>
        <a:buClr>
          <a:srgbClr val="C3260C"/>
        </a:buClr>
        <a:buSzPct val="130000"/>
        <a:buFont typeface="Georgia" panose="02040502050405020303" pitchFamily="18" charset="0"/>
        <a:buChar char="*"/>
        <a:defRPr sz="1600" kern="1200">
          <a:solidFill>
            <a:srgbClr val="404040"/>
          </a:solidFill>
          <a:latin typeface="+mn-lt"/>
          <a:ea typeface="+mn-ea"/>
          <a:cs typeface="+mn-cs"/>
        </a:defRPr>
      </a:lvl4pPr>
      <a:lvl5pPr marL="1389063" indent="-182563" algn="l" rtl="0" eaLnBrk="0" fontAlgn="base" hangingPunct="0">
        <a:spcBef>
          <a:spcPct val="20000"/>
        </a:spcBef>
        <a:spcAft>
          <a:spcPts val="300"/>
        </a:spcAft>
        <a:buClr>
          <a:srgbClr val="C3260C"/>
        </a:buClr>
        <a:buSzPct val="130000"/>
        <a:buFont typeface="Georgia" panose="02040502050405020303" pitchFamily="18" charset="0"/>
        <a:buChar char="*"/>
        <a:defRPr sz="1400" kern="1200">
          <a:solidFill>
            <a:srgbClr val="404040"/>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9.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9.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9.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9.xml"/></Relationships>
</file>

<file path=ppt/slides/_rels/slide1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3.xml"/><Relationship Id="rId1" Type="http://schemas.openxmlformats.org/officeDocument/2006/relationships/slideLayout" Target="../slideLayouts/slideLayout29.xml"/></Relationships>
</file>

<file path=ppt/slides/_rels/slide1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4.xml"/><Relationship Id="rId1" Type="http://schemas.openxmlformats.org/officeDocument/2006/relationships/slideLayout" Target="../slideLayouts/slideLayout29.xml"/></Relationships>
</file>

<file path=ppt/slides/_rels/slide16.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5.xml"/><Relationship Id="rId1" Type="http://schemas.openxmlformats.org/officeDocument/2006/relationships/slideLayout" Target="../slideLayouts/slideLayout29.xml"/></Relationships>
</file>

<file path=ppt/slides/_rels/slide17.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16.xml"/><Relationship Id="rId1" Type="http://schemas.openxmlformats.org/officeDocument/2006/relationships/slideLayout" Target="../slideLayouts/slideLayout29.xml"/></Relationships>
</file>

<file path=ppt/slides/_rels/slide18.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17.xml"/><Relationship Id="rId1" Type="http://schemas.openxmlformats.org/officeDocument/2006/relationships/slideLayout" Target="../slideLayouts/slideLayout29.xml"/></Relationships>
</file>

<file path=ppt/slides/_rels/slide19.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18.xml"/><Relationship Id="rId1" Type="http://schemas.openxmlformats.org/officeDocument/2006/relationships/slideLayout" Target="../slideLayouts/slideLayout2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19.xml"/><Relationship Id="rId1" Type="http://schemas.openxmlformats.org/officeDocument/2006/relationships/slideLayout" Target="../slideLayouts/slideLayout29.xml"/></Relationships>
</file>

<file path=ppt/slides/_rels/slide21.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20.xml"/><Relationship Id="rId1" Type="http://schemas.openxmlformats.org/officeDocument/2006/relationships/slideLayout" Target="../slideLayouts/slideLayout29.xml"/><Relationship Id="rId4" Type="http://schemas.openxmlformats.org/officeDocument/2006/relationships/image" Target="../media/image11.png"/></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9.xml"/></Relationships>
</file>

<file path=ppt/slides/_rels/slide23.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22.xml"/><Relationship Id="rId1" Type="http://schemas.openxmlformats.org/officeDocument/2006/relationships/slideLayout" Target="../slideLayouts/slideLayout29.xml"/></Relationships>
</file>

<file path=ppt/slides/_rels/slide24.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23.xml"/><Relationship Id="rId1" Type="http://schemas.openxmlformats.org/officeDocument/2006/relationships/slideLayout" Target="../slideLayouts/slideLayout29.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9.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9.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9.xml"/><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29.xml"/><Relationship Id="rId6" Type="http://schemas.openxmlformats.org/officeDocument/2006/relationships/image" Target="../media/image8.jpeg"/><Relationship Id="rId5" Type="http://schemas.openxmlformats.org/officeDocument/2006/relationships/image" Target="../media/image7.jpeg"/><Relationship Id="rId4" Type="http://schemas.openxmlformats.org/officeDocument/2006/relationships/image" Target="../media/image6.jpe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9.xml"/></Relationships>
</file>

<file path=ppt/slides/_rels/slide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9.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9.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rgbClr val="C9D1DC"/>
            </a:gs>
            <a:gs pos="100000">
              <a:srgbClr val="E7F0FD"/>
            </a:gs>
          </a:gsLst>
          <a:lin ang="5400000" scaled="1"/>
        </a:gradFill>
        <a:effectLst/>
      </p:bgPr>
    </p:bg>
    <p:spTree>
      <p:nvGrpSpPr>
        <p:cNvPr id="1" name=""/>
        <p:cNvGrpSpPr/>
        <p:nvPr/>
      </p:nvGrpSpPr>
      <p:grpSpPr>
        <a:xfrm>
          <a:off x="0" y="0"/>
          <a:ext cx="0" cy="0"/>
          <a:chOff x="0" y="0"/>
          <a:chExt cx="0" cy="0"/>
        </a:xfrm>
      </p:grpSpPr>
      <p:sp>
        <p:nvSpPr>
          <p:cNvPr id="5121" name="Text Box 1"/>
          <p:cNvSpPr txBox="1">
            <a:spLocks noChangeArrowheads="1"/>
          </p:cNvSpPr>
          <p:nvPr/>
        </p:nvSpPr>
        <p:spPr bwMode="auto">
          <a:xfrm>
            <a:off x="738188" y="6237288"/>
            <a:ext cx="8431212" cy="425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lnSpc>
                <a:spcPct val="80000"/>
              </a:lnSpc>
              <a:spcBef>
                <a:spcPts val="325"/>
              </a:spcBef>
              <a:buSzPct val="75000"/>
            </a:pPr>
            <a:r>
              <a:rPr lang="ru-RU" altLang="ru-RU" sz="1300" b="1" dirty="0">
                <a:solidFill>
                  <a:srgbClr val="00007D"/>
                </a:solidFill>
              </a:rPr>
              <a:t>по проекту бюджета муниципального образования сельское поселение </a:t>
            </a:r>
            <a:r>
              <a:rPr lang="ru-RU" altLang="ru-RU" sz="1300" b="1" dirty="0" err="1">
                <a:solidFill>
                  <a:srgbClr val="00007D"/>
                </a:solidFill>
              </a:rPr>
              <a:t>Нешкан</a:t>
            </a:r>
            <a:r>
              <a:rPr lang="ru-RU" altLang="ru-RU" sz="1300" b="1" dirty="0">
                <a:solidFill>
                  <a:srgbClr val="00007D"/>
                </a:solidFill>
              </a:rPr>
              <a:t> на 2023 год</a:t>
            </a:r>
          </a:p>
        </p:txBody>
      </p:sp>
      <p:pic>
        <p:nvPicPr>
          <p:cNvPr id="512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70275" y="4292600"/>
            <a:ext cx="3043238" cy="1865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5123" name="Rectangle 3"/>
          <p:cNvSpPr>
            <a:spLocks noChangeArrowheads="1"/>
          </p:cNvSpPr>
          <p:nvPr/>
        </p:nvSpPr>
        <p:spPr bwMode="auto">
          <a:xfrm>
            <a:off x="1531938" y="593725"/>
            <a:ext cx="6910387" cy="3514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7200" b="1" dirty="0">
                <a:solidFill>
                  <a:srgbClr val="00007D"/>
                </a:solidFill>
                <a:latin typeface="Bookman Old Style" panose="02050604050505020204" pitchFamily="18" charset="0"/>
              </a:rPr>
              <a:t>Бюджет для</a:t>
            </a:r>
            <a:br>
              <a:rPr lang="ru-RU" altLang="ru-RU" sz="7200" b="1" dirty="0">
                <a:solidFill>
                  <a:srgbClr val="00007D"/>
                </a:solidFill>
                <a:latin typeface="Bookman Old Style" panose="02050604050505020204" pitchFamily="18" charset="0"/>
              </a:rPr>
            </a:br>
            <a:r>
              <a:rPr lang="ru-RU" altLang="ru-RU" sz="7200" b="1" dirty="0">
                <a:solidFill>
                  <a:srgbClr val="E7F0FD"/>
                </a:solidFill>
                <a:latin typeface="Bookman Old Style" panose="02050604050505020204" pitchFamily="18" charset="0"/>
              </a:rPr>
              <a:t>граждан</a:t>
            </a:r>
            <a:br>
              <a:rPr lang="ru-RU" altLang="ru-RU" sz="7200" b="1" dirty="0">
                <a:solidFill>
                  <a:srgbClr val="E7F0FD"/>
                </a:solidFill>
                <a:latin typeface="Bookman Old Style" panose="02050604050505020204" pitchFamily="18" charset="0"/>
              </a:rPr>
            </a:br>
            <a:r>
              <a:rPr lang="ru-RU" altLang="ru-RU" sz="7200" b="1" dirty="0">
                <a:solidFill>
                  <a:srgbClr val="E7F0FD"/>
                </a:solidFill>
                <a:latin typeface="Bookman Old Style" panose="02050604050505020204" pitchFamily="18" charset="0"/>
              </a:rPr>
              <a:t>на 2024 год</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0" presetClass="entr" fill="hold" nodeType="clickEffect">
                                  <p:stCondLst>
                                    <p:cond delay="0"/>
                                  </p:stCondLst>
                                  <p:iterate type="lt">
                                    <p:tmPct val="10000"/>
                                  </p:iterate>
                                  <p:childTnLst>
                                    <p:set>
                                      <p:cBhvr additive="repl">
                                        <p:cTn id="6" dur="1" fill="hold">
                                          <p:stCondLst>
                                            <p:cond delay="0"/>
                                          </p:stCondLst>
                                        </p:cTn>
                                        <p:tgtEl>
                                          <p:spTgt spid="5123"/>
                                        </p:tgtEl>
                                        <p:attrNameLst>
                                          <p:attrName>style.visibility</p:attrName>
                                        </p:attrNameLst>
                                      </p:cBhvr>
                                      <p:to>
                                        <p:strVal val="visible"/>
                                      </p:to>
                                    </p:set>
                                    <p:animEffect transition="in" filter="fade">
                                      <p:cBhvr additive="repl">
                                        <p:cTn id="7" dur="1000"/>
                                        <p:tgtEl>
                                          <p:spTgt spid="5123"/>
                                        </p:tgtEl>
                                      </p:cBhvr>
                                    </p:animEffect>
                                    <p:anim calcmode="lin" valueType="num">
                                      <p:cBhvr additive="repl">
                                        <p:cTn id="8" dur="1000" fill="hold"/>
                                        <p:tgtEl>
                                          <p:spTgt spid="5123"/>
                                        </p:tgtEl>
                                        <p:attrNameLst>
                                          <p:attrName>ppt_x</p:attrName>
                                        </p:attrNameLst>
                                      </p:cBhvr>
                                      <p:tavLst>
                                        <p:tav tm="100000">
                                          <p:val>
                                            <p:strVal val="#ppt_x-.1"/>
                                          </p:val>
                                        </p:tav>
                                        <p:tav tm="100000">
                                          <p:val>
                                            <p:strVal val="#ppt_x"/>
                                          </p:val>
                                        </p:tav>
                                      </p:tavLst>
                                    </p:anim>
                                    <p:anim calcmode="lin" valueType="num">
                                      <p:cBhvr additive="repl">
                                        <p:cTn id="9" dur="1000" fill="hold"/>
                                        <p:tgtEl>
                                          <p:spTgt spid="5123"/>
                                        </p:tgtEl>
                                        <p:attrNameLst>
                                          <p:attrName>ppt_y</p:attrName>
                                        </p:attrNameLst>
                                      </p:cBhvr>
                                      <p:tavLst>
                                        <p:tav tm="100000">
                                          <p:val>
                                            <p:strVal val="#ppt_y"/>
                                          </p:val>
                                        </p:tav>
                                        <p:tav tm="100000">
                                          <p:val>
                                            <p:strVal val="#ppt_y"/>
                                          </p:val>
                                        </p:tav>
                                      </p:tavLst>
                                    </p:anim>
                                  </p:childTnLst>
                                </p:cTn>
                              </p:par>
                              <p:par>
                                <p:cTn id="10" presetID="20" presetClass="entr" fill="hold" nodeType="withEffect">
                                  <p:stCondLst>
                                    <p:cond delay="0"/>
                                  </p:stCondLst>
                                  <p:childTnLst>
                                    <p:set>
                                      <p:cBhvr additive="repl">
                                        <p:cTn id="11" dur="1" fill="hold">
                                          <p:stCondLst>
                                            <p:cond delay="0"/>
                                          </p:stCondLst>
                                        </p:cTn>
                                        <p:tgtEl>
                                          <p:spTgt spid="5122"/>
                                        </p:tgtEl>
                                        <p:attrNameLst>
                                          <p:attrName>style.visibility</p:attrName>
                                        </p:attrNameLst>
                                      </p:cBhvr>
                                      <p:to>
                                        <p:strVal val="visible"/>
                                      </p:to>
                                    </p:set>
                                    <p:animEffect transition="in" filter="wedge">
                                      <p:cBhvr additive="repl">
                                        <p:cTn id="12" dur="2000"/>
                                        <p:tgtEl>
                                          <p:spTgt spid="5122"/>
                                        </p:tgtEl>
                                      </p:cBhvr>
                                    </p:animEffect>
                                  </p:childTnLst>
                                </p:cTn>
                              </p:par>
                            </p:childTnLst>
                          </p:cTn>
                        </p:par>
                        <p:par>
                          <p:cTn id="13" fill="hold" nodeType="afterGroup">
                            <p:stCondLst>
                              <p:cond delay="3400"/>
                            </p:stCondLst>
                            <p:childTnLst>
                              <p:par>
                                <p:cTn id="14" presetID="2" presetClass="entr" presetSubtype="4" fill="hold" nodeType="afterEffect">
                                  <p:stCondLst>
                                    <p:cond delay="0"/>
                                  </p:stCondLst>
                                  <p:childTnLst>
                                    <p:set>
                                      <p:cBhvr additive="repl">
                                        <p:cTn id="15" dur="1" fill="hold">
                                          <p:stCondLst>
                                            <p:cond delay="0"/>
                                          </p:stCondLst>
                                        </p:cTn>
                                        <p:tgtEl>
                                          <p:spTgt spid="5121">
                                            <p:txEl>
                                              <p:pRg st="0" end="0"/>
                                            </p:txEl>
                                          </p:spTgt>
                                        </p:tgtEl>
                                        <p:attrNameLst>
                                          <p:attrName>style.visibility</p:attrName>
                                        </p:attrNameLst>
                                      </p:cBhvr>
                                      <p:to>
                                        <p:strVal val="visible"/>
                                      </p:to>
                                    </p:set>
                                    <p:anim calcmode="lin" valueType="num">
                                      <p:cBhvr>
                                        <p:cTn id="16" dur="500" fill="hold"/>
                                        <p:tgtEl>
                                          <p:spTgt spid="5121">
                                            <p:txEl>
                                              <p:pRg st="0" end="0"/>
                                            </p:txEl>
                                          </p:spTgt>
                                        </p:tgtEl>
                                        <p:attrNameLst>
                                          <p:attrName>ppt_x</p:attrName>
                                        </p:attrNameLst>
                                      </p:cBhvr>
                                      <p:tavLst>
                                        <p:tav tm="100000">
                                          <p:val>
                                            <p:strVal val="#ppt_x"/>
                                          </p:val>
                                        </p:tav>
                                        <p:tav tm="100000">
                                          <p:val>
                                            <p:strVal val="#ppt_x"/>
                                          </p:val>
                                        </p:tav>
                                      </p:tavLst>
                                    </p:anim>
                                    <p:anim calcmode="lin" valueType="num">
                                      <p:cBhvr>
                                        <p:cTn id="17" dur="500" fill="hold"/>
                                        <p:tgtEl>
                                          <p:spTgt spid="5121">
                                            <p:txEl>
                                              <p:pRg st="0" end="0"/>
                                            </p:txEl>
                                          </p:spTgt>
                                        </p:tgtEl>
                                        <p:attrNameLst>
                                          <p:attrName>ppt_y</p:attrName>
                                        </p:attrNameLst>
                                      </p:cBhvr>
                                      <p:tavLst>
                                        <p:tav tm="10000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16386"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5EEBC61F-EEAB-4305-8B70-72909CC50BD8}" type="slidenum">
              <a:rPr lang="ru-RU" altLang="ru-RU" sz="1400">
                <a:solidFill>
                  <a:srgbClr val="000000"/>
                </a:solidFill>
              </a:rPr>
              <a:pPr algn="r" eaLnBrk="1" hangingPunct="1">
                <a:buSzPct val="100000"/>
              </a:pPr>
              <a:t>10</a:t>
            </a:fld>
            <a:endParaRPr lang="ru-RU" altLang="ru-RU" sz="1400">
              <a:solidFill>
                <a:srgbClr val="000000"/>
              </a:solidFill>
            </a:endParaRPr>
          </a:p>
        </p:txBody>
      </p:sp>
      <p:sp>
        <p:nvSpPr>
          <p:cNvPr id="2" name="Text Box 2"/>
          <p:cNvSpPr txBox="1">
            <a:spLocks noChangeArrowheads="1"/>
          </p:cNvSpPr>
          <p:nvPr/>
        </p:nvSpPr>
        <p:spPr bwMode="auto">
          <a:xfrm>
            <a:off x="279400" y="207963"/>
            <a:ext cx="92202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000" b="1" dirty="0">
                <a:solidFill>
                  <a:srgbClr val="333399"/>
                </a:solidFill>
                <a:latin typeface="Bookman Old Style" panose="02050604050505020204" pitchFamily="18" charset="0"/>
              </a:rPr>
              <a:t>Основные параметры бюджета муниципального образования  сельское поселение </a:t>
            </a:r>
            <a:r>
              <a:rPr lang="ru-RU" altLang="ru-RU" sz="2000" b="1" dirty="0" err="1">
                <a:solidFill>
                  <a:srgbClr val="333399"/>
                </a:solidFill>
                <a:latin typeface="Bookman Old Style" panose="02050604050505020204" pitchFamily="18" charset="0"/>
              </a:rPr>
              <a:t>Нешкан</a:t>
            </a:r>
            <a:r>
              <a:rPr lang="ru-RU" altLang="ru-RU" sz="2000" b="1" dirty="0">
                <a:solidFill>
                  <a:srgbClr val="333399"/>
                </a:solidFill>
                <a:latin typeface="Bookman Old Style" panose="02050604050505020204" pitchFamily="18" charset="0"/>
              </a:rPr>
              <a:t> на 2024 год</a:t>
            </a:r>
          </a:p>
        </p:txBody>
      </p:sp>
      <p:sp>
        <p:nvSpPr>
          <p:cNvPr id="16387" name="AutoShape 3"/>
          <p:cNvSpPr>
            <a:spLocks noChangeArrowheads="1"/>
          </p:cNvSpPr>
          <p:nvPr/>
        </p:nvSpPr>
        <p:spPr bwMode="auto">
          <a:xfrm rot="-5400000">
            <a:off x="3548856" y="2637632"/>
            <a:ext cx="2339975" cy="1728788"/>
          </a:xfrm>
          <a:prstGeom prst="upDownArrowCallout">
            <a:avLst>
              <a:gd name="adj1" fmla="val 33838"/>
              <a:gd name="adj2" fmla="val 33838"/>
              <a:gd name="adj3" fmla="val 12500"/>
              <a:gd name="adj4" fmla="val 50000"/>
            </a:avLst>
          </a:prstGeom>
          <a:solidFill>
            <a:srgbClr val="FF99FF"/>
          </a:solidFill>
          <a:ln w="19080">
            <a:solidFill>
              <a:srgbClr val="FF00FF"/>
            </a:solidFill>
            <a:miter lim="800000"/>
            <a:headEnd/>
            <a:tailEnd/>
          </a:ln>
        </p:spPr>
        <p:txBody>
          <a:bodyPr vert="eaVert" wrap="none"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400" b="1">
                <a:solidFill>
                  <a:srgbClr val="000000"/>
                </a:solidFill>
              </a:rPr>
              <a:t>БЮДЖЕТ</a:t>
            </a:r>
          </a:p>
        </p:txBody>
      </p:sp>
      <p:sp>
        <p:nvSpPr>
          <p:cNvPr id="16390" name="Rectangle 6"/>
          <p:cNvSpPr>
            <a:spLocks noChangeArrowheads="1"/>
          </p:cNvSpPr>
          <p:nvPr/>
        </p:nvSpPr>
        <p:spPr bwMode="auto">
          <a:xfrm>
            <a:off x="2768600" y="1055688"/>
            <a:ext cx="701675" cy="5113337"/>
          </a:xfrm>
          <a:prstGeom prst="rect">
            <a:avLst/>
          </a:prstGeom>
          <a:solidFill>
            <a:srgbClr val="FFFF99"/>
          </a:solidFill>
          <a:ln w="19080">
            <a:solidFill>
              <a:srgbClr val="FFFF00"/>
            </a:solidFill>
            <a:miter lim="800000"/>
            <a:headEnd/>
            <a:tailEnd/>
          </a:ln>
        </p:spPr>
        <p:txBody>
          <a:bodyPr vert="vert270" wrap="none" lIns="90000" tIns="46800" rIns="90000" bIns="46800" anchor="ctr"/>
          <a:lstStyle/>
          <a:p>
            <a:pPr algn="ctr" eaLnBrk="1" hangingPunct="1">
              <a:buSzPct val="1000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ru-RU" sz="2200" b="1" dirty="0">
                <a:solidFill>
                  <a:srgbClr val="000000"/>
                </a:solidFill>
                <a:latin typeface="Times New Roman" pitchFamily="16" charset="0"/>
                <a:ea typeface="SimSun" charset="0"/>
                <a:cs typeface="SimSun" charset="0"/>
              </a:rPr>
              <a:t>Доходы бюджета 5 959,3 тыс. руб</a:t>
            </a:r>
            <a:r>
              <a:rPr lang="ru-RU" sz="2200" dirty="0">
                <a:solidFill>
                  <a:srgbClr val="000000"/>
                </a:solidFill>
                <a:latin typeface="Times New Roman" pitchFamily="16" charset="0"/>
                <a:ea typeface="SimSun" charset="0"/>
                <a:cs typeface="SimSun" charset="0"/>
              </a:rPr>
              <a:t>.</a:t>
            </a:r>
          </a:p>
        </p:txBody>
      </p:sp>
      <p:sp>
        <p:nvSpPr>
          <p:cNvPr id="16391" name="Rectangle 7"/>
          <p:cNvSpPr>
            <a:spLocks noChangeArrowheads="1"/>
          </p:cNvSpPr>
          <p:nvPr/>
        </p:nvSpPr>
        <p:spPr bwMode="auto">
          <a:xfrm>
            <a:off x="5967413" y="1055688"/>
            <a:ext cx="701675" cy="5113337"/>
          </a:xfrm>
          <a:prstGeom prst="rect">
            <a:avLst/>
          </a:prstGeom>
          <a:solidFill>
            <a:srgbClr val="FFFF99"/>
          </a:solidFill>
          <a:ln w="19080">
            <a:solidFill>
              <a:srgbClr val="FFFF00"/>
            </a:solidFill>
            <a:miter lim="800000"/>
            <a:headEnd/>
            <a:tailEnd/>
          </a:ln>
        </p:spPr>
        <p:txBody>
          <a:bodyPr vert="eaVert" wrap="none"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200" b="1" dirty="0">
                <a:solidFill>
                  <a:srgbClr val="000000"/>
                </a:solidFill>
              </a:rPr>
              <a:t>Расходы бюджета 5 959,3 тыс. руб.</a:t>
            </a:r>
          </a:p>
        </p:txBody>
      </p:sp>
      <p:sp>
        <p:nvSpPr>
          <p:cNvPr id="16392" name="AutoShape 8"/>
          <p:cNvSpPr>
            <a:spLocks noChangeArrowheads="1"/>
          </p:cNvSpPr>
          <p:nvPr/>
        </p:nvSpPr>
        <p:spPr bwMode="auto">
          <a:xfrm>
            <a:off x="508000" y="1125538"/>
            <a:ext cx="2260600" cy="1368425"/>
          </a:xfrm>
          <a:prstGeom prst="homePlate">
            <a:avLst>
              <a:gd name="adj" fmla="val 41299"/>
            </a:avLst>
          </a:prstGeom>
          <a:solidFill>
            <a:srgbClr val="CCFFCC"/>
          </a:solidFill>
          <a:ln w="15840">
            <a:solidFill>
              <a:srgbClr val="00FF00"/>
            </a:solidFill>
            <a:miter lim="800000"/>
            <a:headEnd/>
            <a:tailEnd/>
          </a:ln>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b="1" dirty="0">
                <a:solidFill>
                  <a:srgbClr val="000000"/>
                </a:solidFill>
              </a:rPr>
              <a:t>Налоговые доходы</a:t>
            </a:r>
          </a:p>
          <a:p>
            <a:pPr algn="ctr" eaLnBrk="1" hangingPunct="1">
              <a:buSzPct val="100000"/>
            </a:pPr>
            <a:r>
              <a:rPr lang="ru-RU" altLang="ru-RU" b="1" dirty="0">
                <a:solidFill>
                  <a:srgbClr val="000000"/>
                </a:solidFill>
              </a:rPr>
              <a:t>174,8 </a:t>
            </a:r>
            <a:r>
              <a:rPr lang="ru-RU" altLang="ru-RU" b="1" dirty="0" err="1">
                <a:solidFill>
                  <a:srgbClr val="000000"/>
                </a:solidFill>
              </a:rPr>
              <a:t>тыс.руб</a:t>
            </a:r>
            <a:r>
              <a:rPr lang="ru-RU" altLang="ru-RU" b="1" dirty="0">
                <a:solidFill>
                  <a:srgbClr val="000000"/>
                </a:solidFill>
              </a:rPr>
              <a:t>.</a:t>
            </a:r>
          </a:p>
        </p:txBody>
      </p:sp>
      <p:sp>
        <p:nvSpPr>
          <p:cNvPr id="16393" name="AutoShape 9"/>
          <p:cNvSpPr>
            <a:spLocks noChangeArrowheads="1"/>
          </p:cNvSpPr>
          <p:nvPr/>
        </p:nvSpPr>
        <p:spPr bwMode="auto">
          <a:xfrm>
            <a:off x="428625" y="4724400"/>
            <a:ext cx="2262188" cy="1368425"/>
          </a:xfrm>
          <a:prstGeom prst="homePlate">
            <a:avLst>
              <a:gd name="adj" fmla="val 41328"/>
            </a:avLst>
          </a:prstGeom>
          <a:solidFill>
            <a:srgbClr val="6699FF"/>
          </a:solidFill>
          <a:ln w="19080">
            <a:solidFill>
              <a:srgbClr val="3366FF"/>
            </a:solidFill>
            <a:miter lim="800000"/>
            <a:headEnd/>
            <a:tailEnd/>
          </a:ln>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b="1" dirty="0">
                <a:solidFill>
                  <a:srgbClr val="000000"/>
                </a:solidFill>
              </a:rPr>
              <a:t>Безвозмездные поступления</a:t>
            </a:r>
          </a:p>
          <a:p>
            <a:pPr algn="ctr" eaLnBrk="1" hangingPunct="1">
              <a:buSzPct val="100000"/>
            </a:pPr>
            <a:r>
              <a:rPr lang="ru-RU" altLang="ru-RU" b="1" dirty="0">
                <a:solidFill>
                  <a:srgbClr val="000000"/>
                </a:solidFill>
              </a:rPr>
              <a:t>5 640,6 </a:t>
            </a:r>
            <a:r>
              <a:rPr lang="ru-RU" altLang="ru-RU" b="1" dirty="0" err="1">
                <a:solidFill>
                  <a:srgbClr val="000000"/>
                </a:solidFill>
              </a:rPr>
              <a:t>тыс.руб</a:t>
            </a:r>
            <a:r>
              <a:rPr lang="ru-RU" altLang="ru-RU" b="1" dirty="0">
                <a:solidFill>
                  <a:srgbClr val="000000"/>
                </a:solidFill>
              </a:rPr>
              <a:t>.</a:t>
            </a:r>
          </a:p>
        </p:txBody>
      </p:sp>
      <p:sp>
        <p:nvSpPr>
          <p:cNvPr id="16394" name="AutoShape 10"/>
          <p:cNvSpPr>
            <a:spLocks noChangeArrowheads="1"/>
          </p:cNvSpPr>
          <p:nvPr/>
        </p:nvSpPr>
        <p:spPr bwMode="auto">
          <a:xfrm>
            <a:off x="428625" y="2924175"/>
            <a:ext cx="2262188" cy="1368425"/>
          </a:xfrm>
          <a:prstGeom prst="homePlate">
            <a:avLst>
              <a:gd name="adj" fmla="val 41328"/>
            </a:avLst>
          </a:prstGeom>
          <a:solidFill>
            <a:srgbClr val="FF5050"/>
          </a:solidFill>
          <a:ln w="15840">
            <a:solidFill>
              <a:srgbClr val="FF0000"/>
            </a:solidFill>
            <a:miter lim="800000"/>
            <a:headEnd/>
            <a:tailEnd/>
          </a:ln>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b="1" dirty="0">
                <a:solidFill>
                  <a:srgbClr val="000000"/>
                </a:solidFill>
              </a:rPr>
              <a:t>Неналоговые доходы</a:t>
            </a:r>
          </a:p>
          <a:p>
            <a:pPr algn="ctr" eaLnBrk="1" hangingPunct="1">
              <a:buSzPct val="100000"/>
            </a:pPr>
            <a:r>
              <a:rPr lang="ru-RU" altLang="ru-RU" b="1" dirty="0">
                <a:solidFill>
                  <a:srgbClr val="000000"/>
                </a:solidFill>
              </a:rPr>
              <a:t>143,9 </a:t>
            </a:r>
            <a:r>
              <a:rPr lang="ru-RU" altLang="ru-RU" b="1" dirty="0" err="1">
                <a:solidFill>
                  <a:srgbClr val="000000"/>
                </a:solidFill>
              </a:rPr>
              <a:t>тыс.руб</a:t>
            </a:r>
            <a:r>
              <a:rPr lang="ru-RU" altLang="ru-RU" b="1" dirty="0">
                <a:solidFill>
                  <a:srgbClr val="000000"/>
                </a:solidFill>
              </a:rPr>
              <a:t>.</a:t>
            </a:r>
          </a:p>
        </p:txBody>
      </p:sp>
      <p:sp>
        <p:nvSpPr>
          <p:cNvPr id="16395" name="AutoShape 11"/>
          <p:cNvSpPr>
            <a:spLocks noChangeArrowheads="1"/>
          </p:cNvSpPr>
          <p:nvPr/>
        </p:nvSpPr>
        <p:spPr bwMode="auto">
          <a:xfrm rot="10800000">
            <a:off x="6746875" y="1055688"/>
            <a:ext cx="2876550" cy="860425"/>
          </a:xfrm>
          <a:prstGeom prst="homePlate">
            <a:avLst>
              <a:gd name="adj" fmla="val 89337"/>
            </a:avLst>
          </a:prstGeom>
          <a:solidFill>
            <a:srgbClr val="CCFFFF"/>
          </a:solidFill>
          <a:ln w="9360">
            <a:solidFill>
              <a:srgbClr val="00FFFF"/>
            </a:solidFill>
            <a:miter lim="800000"/>
            <a:headEnd/>
            <a:tailEnd/>
          </a:ln>
        </p:spPr>
        <p:txBody>
          <a:bodyPr rot="10800000" wrap="none" lIns="90000" tIns="46800" rIns="90000" bIns="46800" anchor="ctr" anchorCtr="1"/>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b="1" dirty="0">
                <a:solidFill>
                  <a:srgbClr val="000000"/>
                </a:solidFill>
              </a:rPr>
              <a:t>Общегосударственные </a:t>
            </a:r>
          </a:p>
          <a:p>
            <a:pPr algn="ctr" eaLnBrk="1" hangingPunct="1">
              <a:buSzPct val="100000"/>
            </a:pPr>
            <a:r>
              <a:rPr lang="ru-RU" altLang="ru-RU" sz="1400" b="1" dirty="0">
                <a:solidFill>
                  <a:srgbClr val="000000"/>
                </a:solidFill>
              </a:rPr>
              <a:t>расходы</a:t>
            </a:r>
          </a:p>
          <a:p>
            <a:pPr algn="ctr" eaLnBrk="1" hangingPunct="1">
              <a:buSzPct val="100000"/>
            </a:pPr>
            <a:r>
              <a:rPr lang="ru-RU" altLang="ru-RU" sz="1400" b="1" dirty="0">
                <a:solidFill>
                  <a:srgbClr val="000000"/>
                </a:solidFill>
              </a:rPr>
              <a:t>3 095,4 </a:t>
            </a:r>
            <a:r>
              <a:rPr lang="ru-RU" altLang="ru-RU" sz="1400" b="1" dirty="0" err="1">
                <a:solidFill>
                  <a:srgbClr val="000000"/>
                </a:solidFill>
              </a:rPr>
              <a:t>тыс.руб</a:t>
            </a:r>
            <a:r>
              <a:rPr lang="ru-RU" altLang="ru-RU" sz="1400" b="1" dirty="0">
                <a:solidFill>
                  <a:srgbClr val="000000"/>
                </a:solidFill>
              </a:rPr>
              <a:t>.</a:t>
            </a:r>
          </a:p>
        </p:txBody>
      </p:sp>
      <p:sp>
        <p:nvSpPr>
          <p:cNvPr id="16396" name="Line 12"/>
          <p:cNvSpPr>
            <a:spLocks noChangeShapeType="1"/>
          </p:cNvSpPr>
          <p:nvPr/>
        </p:nvSpPr>
        <p:spPr bwMode="auto">
          <a:xfrm>
            <a:off x="377825" y="900113"/>
            <a:ext cx="9259888" cy="57150"/>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6397" name="AutoShape 13"/>
          <p:cNvSpPr>
            <a:spLocks noChangeArrowheads="1"/>
          </p:cNvSpPr>
          <p:nvPr/>
        </p:nvSpPr>
        <p:spPr bwMode="auto">
          <a:xfrm rot="10800000">
            <a:off x="6732588" y="4232275"/>
            <a:ext cx="2876550" cy="879475"/>
          </a:xfrm>
          <a:prstGeom prst="homePlate">
            <a:avLst>
              <a:gd name="adj" fmla="val 99258"/>
            </a:avLst>
          </a:prstGeom>
          <a:solidFill>
            <a:srgbClr val="CCFFFF"/>
          </a:solidFill>
          <a:ln w="9360">
            <a:solidFill>
              <a:srgbClr val="00FFFF"/>
            </a:solidFill>
            <a:miter lim="800000"/>
            <a:headEnd/>
            <a:tailEnd/>
          </a:ln>
        </p:spPr>
        <p:txBody>
          <a:bodyPr rot="10800000" lIns="90000" tIns="46800" rIns="90000" bIns="46800" anchor="ctr" anchorCtr="1"/>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b="1" dirty="0">
                <a:solidFill>
                  <a:srgbClr val="000000"/>
                </a:solidFill>
              </a:rPr>
              <a:t>Жилищно-коммунальное хозяйство</a:t>
            </a:r>
          </a:p>
          <a:p>
            <a:pPr algn="ctr" eaLnBrk="1" hangingPunct="1">
              <a:buSzPct val="100000"/>
            </a:pPr>
            <a:r>
              <a:rPr lang="ru-RU" altLang="ru-RU" sz="1400" b="1" dirty="0">
                <a:solidFill>
                  <a:srgbClr val="000000"/>
                </a:solidFill>
              </a:rPr>
              <a:t>1637,5 </a:t>
            </a:r>
            <a:r>
              <a:rPr lang="ru-RU" altLang="ru-RU" sz="1400" b="1" dirty="0" err="1">
                <a:solidFill>
                  <a:srgbClr val="000000"/>
                </a:solidFill>
              </a:rPr>
              <a:t>тыс.руб</a:t>
            </a:r>
            <a:r>
              <a:rPr lang="ru-RU" altLang="ru-RU" sz="1400" b="1" dirty="0">
                <a:solidFill>
                  <a:srgbClr val="000000"/>
                </a:solidFill>
              </a:rPr>
              <a:t>.</a:t>
            </a:r>
          </a:p>
        </p:txBody>
      </p:sp>
      <p:sp>
        <p:nvSpPr>
          <p:cNvPr id="16401" name="AutoShape 17"/>
          <p:cNvSpPr>
            <a:spLocks noChangeArrowheads="1"/>
          </p:cNvSpPr>
          <p:nvPr/>
        </p:nvSpPr>
        <p:spPr bwMode="auto">
          <a:xfrm rot="10800000">
            <a:off x="6746875" y="2062163"/>
            <a:ext cx="2876550" cy="863600"/>
          </a:xfrm>
          <a:prstGeom prst="homePlate">
            <a:avLst>
              <a:gd name="adj" fmla="val 116704"/>
            </a:avLst>
          </a:prstGeom>
          <a:solidFill>
            <a:srgbClr val="CCFFFF"/>
          </a:solidFill>
          <a:ln w="9360">
            <a:solidFill>
              <a:srgbClr val="00FFFF"/>
            </a:solidFill>
            <a:miter lim="800000"/>
            <a:headEnd/>
            <a:tailEnd/>
          </a:ln>
        </p:spPr>
        <p:txBody>
          <a:bodyPr rot="10800000" wrap="none" lIns="90000" tIns="46800" rIns="90000" bIns="46800" anchor="ctr" anchorCtr="1"/>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b="1" dirty="0">
                <a:solidFill>
                  <a:srgbClr val="000000"/>
                </a:solidFill>
              </a:rPr>
              <a:t>Национальная оборона</a:t>
            </a:r>
          </a:p>
          <a:p>
            <a:pPr algn="ctr" eaLnBrk="1" hangingPunct="1">
              <a:buSzPct val="100000"/>
            </a:pPr>
            <a:r>
              <a:rPr lang="ru-RU" altLang="ru-RU" sz="1400" b="1" dirty="0">
                <a:solidFill>
                  <a:srgbClr val="000000"/>
                </a:solidFill>
              </a:rPr>
              <a:t>486,4 </a:t>
            </a:r>
            <a:r>
              <a:rPr lang="ru-RU" altLang="ru-RU" sz="1400" b="1" dirty="0" err="1">
                <a:solidFill>
                  <a:srgbClr val="000000"/>
                </a:solidFill>
              </a:rPr>
              <a:t>тыс.руб</a:t>
            </a:r>
            <a:r>
              <a:rPr lang="ru-RU" altLang="ru-RU" sz="1400" b="1" dirty="0">
                <a:solidFill>
                  <a:srgbClr val="000000"/>
                </a:solidFill>
              </a:rPr>
              <a:t>.</a:t>
            </a:r>
          </a:p>
        </p:txBody>
      </p:sp>
      <p:sp>
        <p:nvSpPr>
          <p:cNvPr id="16402" name="AutoShape 18"/>
          <p:cNvSpPr>
            <a:spLocks noChangeArrowheads="1"/>
          </p:cNvSpPr>
          <p:nvPr/>
        </p:nvSpPr>
        <p:spPr bwMode="auto">
          <a:xfrm rot="10800000">
            <a:off x="6734175" y="5229225"/>
            <a:ext cx="2876550" cy="887413"/>
          </a:xfrm>
          <a:prstGeom prst="homePlate">
            <a:avLst>
              <a:gd name="adj" fmla="val 116769"/>
            </a:avLst>
          </a:prstGeom>
          <a:solidFill>
            <a:srgbClr val="CCFFFF"/>
          </a:solidFill>
          <a:ln w="9360">
            <a:solidFill>
              <a:srgbClr val="00FFFF"/>
            </a:solidFill>
            <a:miter lim="800000"/>
            <a:headEnd/>
            <a:tailEnd/>
          </a:ln>
        </p:spPr>
        <p:txBody>
          <a:bodyPr rot="10800000" wrap="none" lIns="90000" tIns="46800" rIns="90000" bIns="46800" anchor="ctr" anchorCtr="1"/>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b="1">
                <a:solidFill>
                  <a:srgbClr val="000000"/>
                </a:solidFill>
              </a:rPr>
              <a:t>Прочие расходы</a:t>
            </a:r>
          </a:p>
          <a:p>
            <a:pPr algn="ctr" eaLnBrk="1" hangingPunct="1">
              <a:buSzPct val="100000"/>
            </a:pPr>
            <a:r>
              <a:rPr lang="ru-RU" altLang="ru-RU" sz="1400" b="1">
                <a:solidFill>
                  <a:srgbClr val="000000"/>
                </a:solidFill>
              </a:rPr>
              <a:t>0,0 тыс.руб.</a:t>
            </a:r>
          </a:p>
        </p:txBody>
      </p:sp>
      <p:sp>
        <p:nvSpPr>
          <p:cNvPr id="15" name="AutoShape 17"/>
          <p:cNvSpPr>
            <a:spLocks noChangeArrowheads="1"/>
          </p:cNvSpPr>
          <p:nvPr/>
        </p:nvSpPr>
        <p:spPr bwMode="auto">
          <a:xfrm rot="10800000">
            <a:off x="6761163" y="3181350"/>
            <a:ext cx="2876550" cy="862013"/>
          </a:xfrm>
          <a:prstGeom prst="homePlate">
            <a:avLst>
              <a:gd name="adj" fmla="val 116919"/>
            </a:avLst>
          </a:prstGeom>
          <a:solidFill>
            <a:srgbClr val="CCFFFF"/>
          </a:solidFill>
          <a:ln w="9360">
            <a:solidFill>
              <a:srgbClr val="00FFFF"/>
            </a:solidFill>
            <a:miter lim="800000"/>
            <a:headEnd/>
            <a:tailEnd/>
          </a:ln>
        </p:spPr>
        <p:txBody>
          <a:bodyPr rot="10800000" wrap="none" lIns="90000" tIns="46800" rIns="90000" bIns="46800" anchor="ctr" anchorCtr="1"/>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b="1" dirty="0">
                <a:solidFill>
                  <a:srgbClr val="000000"/>
                </a:solidFill>
              </a:rPr>
              <a:t>Национальная экономика</a:t>
            </a:r>
          </a:p>
          <a:p>
            <a:pPr algn="ctr" eaLnBrk="1" hangingPunct="1">
              <a:buSzPct val="100000"/>
            </a:pPr>
            <a:r>
              <a:rPr lang="ru-RU" altLang="ru-RU" sz="1400" b="1" dirty="0">
                <a:solidFill>
                  <a:srgbClr val="000000"/>
                </a:solidFill>
              </a:rPr>
              <a:t>740,0 </a:t>
            </a:r>
            <a:r>
              <a:rPr lang="ru-RU" altLang="ru-RU" sz="1400" b="1" dirty="0" err="1">
                <a:solidFill>
                  <a:srgbClr val="000000"/>
                </a:solidFill>
              </a:rPr>
              <a:t>тыс.руб</a:t>
            </a:r>
            <a:r>
              <a:rPr lang="ru-RU" altLang="ru-RU" sz="1400" b="1" dirty="0">
                <a:solidFill>
                  <a:srgbClr val="000000"/>
                </a:solidFill>
              </a:rPr>
              <a:t>.</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7" presetClass="entr" presetSubtype="1" fill="hold" nodeType="afterEffect">
                                  <p:stCondLst>
                                    <p:cond delay="0"/>
                                  </p:stCondLst>
                                  <p:childTnLst>
                                    <p:set>
                                      <p:cBhvr additive="repl">
                                        <p:cTn id="6" dur="1" fill="hold">
                                          <p:stCondLst>
                                            <p:cond delay="0"/>
                                          </p:stCondLst>
                                        </p:cTn>
                                        <p:tgtEl>
                                          <p:spTgt spid="2"/>
                                        </p:tgtEl>
                                        <p:attrNameLst>
                                          <p:attrName>style.visibility</p:attrName>
                                        </p:attrNameLst>
                                      </p:cBhvr>
                                      <p:to>
                                        <p:strVal val="visible"/>
                                      </p:to>
                                    </p:set>
                                    <p:anim calcmode="lin" valueType="num">
                                      <p:cBhvr>
                                        <p:cTn id="7" dur="2000" fill="hold"/>
                                        <p:tgtEl>
                                          <p:spTgt spid="2"/>
                                        </p:tgtEl>
                                        <p:attrNameLst>
                                          <p:attrName>ppt_x</p:attrName>
                                        </p:attrNameLst>
                                      </p:cBhvr>
                                      <p:tavLst>
                                        <p:tav tm="100000">
                                          <p:val>
                                            <p:strVal val="#ppt_x"/>
                                          </p:val>
                                        </p:tav>
                                        <p:tav tm="100000">
                                          <p:val>
                                            <p:strVal val="#ppt_x"/>
                                          </p:val>
                                        </p:tav>
                                      </p:tavLst>
                                    </p:anim>
                                    <p:anim calcmode="lin" valueType="num">
                                      <p:cBhvr>
                                        <p:cTn id="8" dur="2000" fill="hold"/>
                                        <p:tgtEl>
                                          <p:spTgt spid="2"/>
                                        </p:tgtEl>
                                        <p:attrNameLst>
                                          <p:attrName>ppt_y</p:attrName>
                                        </p:attrNameLst>
                                      </p:cBhvr>
                                      <p:tavLst>
                                        <p:tav tm="100000">
                                          <p:val>
                                            <p:strVal val="0-#ppt_h/2"/>
                                          </p:val>
                                        </p:tav>
                                        <p:tav tm="100000">
                                          <p:val>
                                            <p:strVal val="#ppt_y"/>
                                          </p:val>
                                        </p:tav>
                                      </p:tavLst>
                                    </p:anim>
                                  </p:childTnLst>
                                </p:cTn>
                              </p:par>
                            </p:childTnLst>
                          </p:cTn>
                        </p:par>
                        <p:par>
                          <p:cTn id="9" fill="hold" nodeType="afterGroup">
                            <p:stCondLst>
                              <p:cond delay="2000"/>
                            </p:stCondLst>
                            <p:childTnLst>
                              <p:par>
                                <p:cTn id="10" presetID="14" presetClass="entr" presetSubtype="10" fill="hold" nodeType="afterEffect">
                                  <p:stCondLst>
                                    <p:cond delay="0"/>
                                  </p:stCondLst>
                                  <p:childTnLst>
                                    <p:set>
                                      <p:cBhvr additive="repl">
                                        <p:cTn id="11" dur="1" fill="hold">
                                          <p:stCondLst>
                                            <p:cond delay="0"/>
                                          </p:stCondLst>
                                        </p:cTn>
                                        <p:tgtEl>
                                          <p:spTgt spid="16396"/>
                                        </p:tgtEl>
                                        <p:attrNameLst>
                                          <p:attrName>style.visibility</p:attrName>
                                        </p:attrNameLst>
                                      </p:cBhvr>
                                      <p:to>
                                        <p:strVal val="visible"/>
                                      </p:to>
                                    </p:set>
                                    <p:animEffect transition="in" filter="randombar(horizontal)">
                                      <p:cBhvr additive="repl">
                                        <p:cTn id="12" dur="500"/>
                                        <p:tgtEl>
                                          <p:spTgt spid="16396"/>
                                        </p:tgtEl>
                                      </p:cBhvr>
                                    </p:animEffect>
                                  </p:childTnLst>
                                </p:cTn>
                              </p:par>
                            </p:childTnLst>
                          </p:cTn>
                        </p:par>
                        <p:par>
                          <p:cTn id="13" fill="hold" nodeType="afterGroup">
                            <p:stCondLst>
                              <p:cond delay="2500"/>
                            </p:stCondLst>
                            <p:childTnLst>
                              <p:par>
                                <p:cTn id="14" presetID="16" presetClass="entr" presetSubtype="26" fill="hold" nodeType="afterEffect">
                                  <p:stCondLst>
                                    <p:cond delay="0"/>
                                  </p:stCondLst>
                                  <p:childTnLst>
                                    <p:set>
                                      <p:cBhvr additive="repl">
                                        <p:cTn id="15" dur="1" fill="hold">
                                          <p:stCondLst>
                                            <p:cond delay="0"/>
                                          </p:stCondLst>
                                        </p:cTn>
                                        <p:tgtEl>
                                          <p:spTgt spid="16387"/>
                                        </p:tgtEl>
                                        <p:attrNameLst>
                                          <p:attrName>style.visibility</p:attrName>
                                        </p:attrNameLst>
                                      </p:cBhvr>
                                      <p:to>
                                        <p:strVal val="visible"/>
                                      </p:to>
                                    </p:set>
                                    <p:animEffect transition="in" filter="barn(inHorizontal)">
                                      <p:cBhvr additive="repl">
                                        <p:cTn id="16" dur="500"/>
                                        <p:tgtEl>
                                          <p:spTgt spid="16387"/>
                                        </p:tgtEl>
                                      </p:cBhvr>
                                    </p:animEffect>
                                  </p:childTnLst>
                                </p:cTn>
                              </p:par>
                            </p:childTnLst>
                          </p:cTn>
                        </p:par>
                        <p:par>
                          <p:cTn id="17" fill="hold" nodeType="afterGroup">
                            <p:stCondLst>
                              <p:cond delay="3000"/>
                            </p:stCondLst>
                            <p:childTnLst>
                              <p:par>
                                <p:cTn id="18" presetID="4" presetClass="entr" presetSubtype="32" fill="hold" nodeType="afterEffect">
                                  <p:stCondLst>
                                    <p:cond delay="0"/>
                                  </p:stCondLst>
                                  <p:childTnLst>
                                    <p:set>
                                      <p:cBhvr additive="repl">
                                        <p:cTn id="19" dur="1" fill="hold">
                                          <p:stCondLst>
                                            <p:cond delay="0"/>
                                          </p:stCondLst>
                                        </p:cTn>
                                        <p:tgtEl>
                                          <p:spTgt spid="16390"/>
                                        </p:tgtEl>
                                        <p:attrNameLst>
                                          <p:attrName>style.visibility</p:attrName>
                                        </p:attrNameLst>
                                      </p:cBhvr>
                                      <p:to>
                                        <p:strVal val="visible"/>
                                      </p:to>
                                    </p:set>
                                    <p:animEffect transition="in" filter="box(out)">
                                      <p:cBhvr additive="repl">
                                        <p:cTn id="20" dur="2000"/>
                                        <p:tgtEl>
                                          <p:spTgt spid="16390"/>
                                        </p:tgtEl>
                                      </p:cBhvr>
                                    </p:animEffect>
                                  </p:childTnLst>
                                </p:cTn>
                              </p:par>
                            </p:childTnLst>
                          </p:cTn>
                        </p:par>
                        <p:par>
                          <p:cTn id="21" fill="hold" nodeType="afterGroup">
                            <p:stCondLst>
                              <p:cond delay="5000"/>
                            </p:stCondLst>
                            <p:childTnLst>
                              <p:par>
                                <p:cTn id="22" presetID="2" presetClass="entr" presetSubtype="8" fill="hold" nodeType="afterEffect">
                                  <p:stCondLst>
                                    <p:cond delay="0"/>
                                  </p:stCondLst>
                                  <p:childTnLst>
                                    <p:set>
                                      <p:cBhvr additive="repl">
                                        <p:cTn id="23" dur="1" fill="hold">
                                          <p:stCondLst>
                                            <p:cond delay="0"/>
                                          </p:stCondLst>
                                        </p:cTn>
                                        <p:tgtEl>
                                          <p:spTgt spid="16392"/>
                                        </p:tgtEl>
                                        <p:attrNameLst>
                                          <p:attrName>style.visibility</p:attrName>
                                        </p:attrNameLst>
                                      </p:cBhvr>
                                      <p:to>
                                        <p:strVal val="visible"/>
                                      </p:to>
                                    </p:set>
                                    <p:anim calcmode="lin" valueType="num">
                                      <p:cBhvr>
                                        <p:cTn id="24" dur="2000" fill="hold"/>
                                        <p:tgtEl>
                                          <p:spTgt spid="16392"/>
                                        </p:tgtEl>
                                        <p:attrNameLst>
                                          <p:attrName>ppt_x</p:attrName>
                                        </p:attrNameLst>
                                      </p:cBhvr>
                                      <p:tavLst>
                                        <p:tav tm="100000">
                                          <p:val>
                                            <p:strVal val="0-#ppt_w/2"/>
                                          </p:val>
                                        </p:tav>
                                        <p:tav tm="100000">
                                          <p:val>
                                            <p:strVal val="#ppt_x"/>
                                          </p:val>
                                        </p:tav>
                                      </p:tavLst>
                                    </p:anim>
                                    <p:anim calcmode="lin" valueType="num">
                                      <p:cBhvr>
                                        <p:cTn id="25" dur="2000" fill="hold"/>
                                        <p:tgtEl>
                                          <p:spTgt spid="16392"/>
                                        </p:tgtEl>
                                        <p:attrNameLst>
                                          <p:attrName>ppt_y</p:attrName>
                                        </p:attrNameLst>
                                      </p:cBhvr>
                                      <p:tavLst>
                                        <p:tav tm="100000">
                                          <p:val>
                                            <p:strVal val="#ppt_y"/>
                                          </p:val>
                                        </p:tav>
                                        <p:tav tm="100000">
                                          <p:val>
                                            <p:strVal val="#ppt_y"/>
                                          </p:val>
                                        </p:tav>
                                      </p:tavLst>
                                    </p:anim>
                                  </p:childTnLst>
                                </p:cTn>
                              </p:par>
                            </p:childTnLst>
                          </p:cTn>
                        </p:par>
                        <p:par>
                          <p:cTn id="26" fill="hold" nodeType="afterGroup">
                            <p:stCondLst>
                              <p:cond delay="7000"/>
                            </p:stCondLst>
                            <p:childTnLst>
                              <p:par>
                                <p:cTn id="27" presetID="2" presetClass="entr" presetSubtype="8" fill="hold" nodeType="afterEffect">
                                  <p:stCondLst>
                                    <p:cond delay="0"/>
                                  </p:stCondLst>
                                  <p:childTnLst>
                                    <p:set>
                                      <p:cBhvr additive="repl">
                                        <p:cTn id="28" dur="1" fill="hold">
                                          <p:stCondLst>
                                            <p:cond delay="0"/>
                                          </p:stCondLst>
                                        </p:cTn>
                                        <p:tgtEl>
                                          <p:spTgt spid="16394"/>
                                        </p:tgtEl>
                                        <p:attrNameLst>
                                          <p:attrName>style.visibility</p:attrName>
                                        </p:attrNameLst>
                                      </p:cBhvr>
                                      <p:to>
                                        <p:strVal val="visible"/>
                                      </p:to>
                                    </p:set>
                                    <p:anim calcmode="lin" valueType="num">
                                      <p:cBhvr>
                                        <p:cTn id="29" dur="2000" fill="hold"/>
                                        <p:tgtEl>
                                          <p:spTgt spid="16394"/>
                                        </p:tgtEl>
                                        <p:attrNameLst>
                                          <p:attrName>ppt_x</p:attrName>
                                        </p:attrNameLst>
                                      </p:cBhvr>
                                      <p:tavLst>
                                        <p:tav tm="100000">
                                          <p:val>
                                            <p:strVal val="0-#ppt_w/2"/>
                                          </p:val>
                                        </p:tav>
                                        <p:tav tm="100000">
                                          <p:val>
                                            <p:strVal val="#ppt_x"/>
                                          </p:val>
                                        </p:tav>
                                      </p:tavLst>
                                    </p:anim>
                                    <p:anim calcmode="lin" valueType="num">
                                      <p:cBhvr>
                                        <p:cTn id="30" dur="2000" fill="hold"/>
                                        <p:tgtEl>
                                          <p:spTgt spid="16394"/>
                                        </p:tgtEl>
                                        <p:attrNameLst>
                                          <p:attrName>ppt_y</p:attrName>
                                        </p:attrNameLst>
                                      </p:cBhvr>
                                      <p:tavLst>
                                        <p:tav tm="100000">
                                          <p:val>
                                            <p:strVal val="#ppt_y"/>
                                          </p:val>
                                        </p:tav>
                                        <p:tav tm="100000">
                                          <p:val>
                                            <p:strVal val="#ppt_y"/>
                                          </p:val>
                                        </p:tav>
                                      </p:tavLst>
                                    </p:anim>
                                  </p:childTnLst>
                                </p:cTn>
                              </p:par>
                            </p:childTnLst>
                          </p:cTn>
                        </p:par>
                        <p:par>
                          <p:cTn id="31" fill="hold" nodeType="afterGroup">
                            <p:stCondLst>
                              <p:cond delay="9000"/>
                            </p:stCondLst>
                            <p:childTnLst>
                              <p:par>
                                <p:cTn id="32" presetID="2" presetClass="entr" presetSubtype="8" fill="hold" nodeType="afterEffect">
                                  <p:stCondLst>
                                    <p:cond delay="0"/>
                                  </p:stCondLst>
                                  <p:childTnLst>
                                    <p:set>
                                      <p:cBhvr additive="repl">
                                        <p:cTn id="33" dur="1" fill="hold">
                                          <p:stCondLst>
                                            <p:cond delay="0"/>
                                          </p:stCondLst>
                                        </p:cTn>
                                        <p:tgtEl>
                                          <p:spTgt spid="16393"/>
                                        </p:tgtEl>
                                        <p:attrNameLst>
                                          <p:attrName>style.visibility</p:attrName>
                                        </p:attrNameLst>
                                      </p:cBhvr>
                                      <p:to>
                                        <p:strVal val="visible"/>
                                      </p:to>
                                    </p:set>
                                    <p:anim calcmode="lin" valueType="num">
                                      <p:cBhvr>
                                        <p:cTn id="34" dur="2000" fill="hold"/>
                                        <p:tgtEl>
                                          <p:spTgt spid="16393"/>
                                        </p:tgtEl>
                                        <p:attrNameLst>
                                          <p:attrName>ppt_x</p:attrName>
                                        </p:attrNameLst>
                                      </p:cBhvr>
                                      <p:tavLst>
                                        <p:tav tm="100000">
                                          <p:val>
                                            <p:strVal val="0-#ppt_w/2"/>
                                          </p:val>
                                        </p:tav>
                                        <p:tav tm="100000">
                                          <p:val>
                                            <p:strVal val="#ppt_x"/>
                                          </p:val>
                                        </p:tav>
                                      </p:tavLst>
                                    </p:anim>
                                    <p:anim calcmode="lin" valueType="num">
                                      <p:cBhvr>
                                        <p:cTn id="35" dur="2000" fill="hold"/>
                                        <p:tgtEl>
                                          <p:spTgt spid="16393"/>
                                        </p:tgtEl>
                                        <p:attrNameLst>
                                          <p:attrName>ppt_y</p:attrName>
                                        </p:attrNameLst>
                                      </p:cBhvr>
                                      <p:tavLst>
                                        <p:tav tm="100000">
                                          <p:val>
                                            <p:strVal val="#ppt_y"/>
                                          </p:val>
                                        </p:tav>
                                        <p:tav tm="100000">
                                          <p:val>
                                            <p:strVal val="#ppt_y"/>
                                          </p:val>
                                        </p:tav>
                                      </p:tavLst>
                                    </p:anim>
                                  </p:childTnLst>
                                </p:cTn>
                              </p:par>
                            </p:childTnLst>
                          </p:cTn>
                        </p:par>
                        <p:par>
                          <p:cTn id="36" fill="hold" nodeType="afterGroup">
                            <p:stCondLst>
                              <p:cond delay="11000"/>
                            </p:stCondLst>
                            <p:childTnLst>
                              <p:par>
                                <p:cTn id="37" presetID="4" presetClass="entr" presetSubtype="32" fill="hold" nodeType="afterEffect">
                                  <p:stCondLst>
                                    <p:cond delay="0"/>
                                  </p:stCondLst>
                                  <p:childTnLst>
                                    <p:set>
                                      <p:cBhvr additive="repl">
                                        <p:cTn id="38" dur="1" fill="hold">
                                          <p:stCondLst>
                                            <p:cond delay="0"/>
                                          </p:stCondLst>
                                        </p:cTn>
                                        <p:tgtEl>
                                          <p:spTgt spid="16391"/>
                                        </p:tgtEl>
                                        <p:attrNameLst>
                                          <p:attrName>style.visibility</p:attrName>
                                        </p:attrNameLst>
                                      </p:cBhvr>
                                      <p:to>
                                        <p:strVal val="visible"/>
                                      </p:to>
                                    </p:set>
                                    <p:animEffect transition="in" filter="box(out)">
                                      <p:cBhvr additive="repl">
                                        <p:cTn id="39" dur="2000"/>
                                        <p:tgtEl>
                                          <p:spTgt spid="16391"/>
                                        </p:tgtEl>
                                      </p:cBhvr>
                                    </p:animEffect>
                                  </p:childTnLst>
                                </p:cTn>
                              </p:par>
                            </p:childTnLst>
                          </p:cTn>
                        </p:par>
                        <p:par>
                          <p:cTn id="40" fill="hold" nodeType="afterGroup">
                            <p:stCondLst>
                              <p:cond delay="13000"/>
                            </p:stCondLst>
                            <p:childTnLst>
                              <p:par>
                                <p:cTn id="41" presetID="2" presetClass="entr" presetSubtype="2" fill="hold" nodeType="afterEffect">
                                  <p:stCondLst>
                                    <p:cond delay="0"/>
                                  </p:stCondLst>
                                  <p:childTnLst>
                                    <p:set>
                                      <p:cBhvr additive="repl">
                                        <p:cTn id="42" dur="1" fill="hold">
                                          <p:stCondLst>
                                            <p:cond delay="0"/>
                                          </p:stCondLst>
                                        </p:cTn>
                                        <p:tgtEl>
                                          <p:spTgt spid="16395"/>
                                        </p:tgtEl>
                                        <p:attrNameLst>
                                          <p:attrName>style.visibility</p:attrName>
                                        </p:attrNameLst>
                                      </p:cBhvr>
                                      <p:to>
                                        <p:strVal val="visible"/>
                                      </p:to>
                                    </p:set>
                                    <p:anim calcmode="lin" valueType="num">
                                      <p:cBhvr>
                                        <p:cTn id="43" dur="2000" fill="hold"/>
                                        <p:tgtEl>
                                          <p:spTgt spid="16395"/>
                                        </p:tgtEl>
                                        <p:attrNameLst>
                                          <p:attrName>ppt_x</p:attrName>
                                        </p:attrNameLst>
                                      </p:cBhvr>
                                      <p:tavLst>
                                        <p:tav tm="100000">
                                          <p:val>
                                            <p:strVal val="1+#ppt_w/2"/>
                                          </p:val>
                                        </p:tav>
                                        <p:tav tm="100000">
                                          <p:val>
                                            <p:strVal val="#ppt_x"/>
                                          </p:val>
                                        </p:tav>
                                      </p:tavLst>
                                    </p:anim>
                                    <p:anim calcmode="lin" valueType="num">
                                      <p:cBhvr>
                                        <p:cTn id="44" dur="2000" fill="hold"/>
                                        <p:tgtEl>
                                          <p:spTgt spid="16395"/>
                                        </p:tgtEl>
                                        <p:attrNameLst>
                                          <p:attrName>ppt_y</p:attrName>
                                        </p:attrNameLst>
                                      </p:cBhvr>
                                      <p:tavLst>
                                        <p:tav tm="100000">
                                          <p:val>
                                            <p:strVal val="#ppt_y"/>
                                          </p:val>
                                        </p:tav>
                                        <p:tav tm="100000">
                                          <p:val>
                                            <p:strVal val="#ppt_y"/>
                                          </p:val>
                                        </p:tav>
                                      </p:tavLst>
                                    </p:anim>
                                  </p:childTnLst>
                                </p:cTn>
                              </p:par>
                            </p:childTnLst>
                          </p:cTn>
                        </p:par>
                        <p:par>
                          <p:cTn id="45" fill="hold" nodeType="afterGroup">
                            <p:stCondLst>
                              <p:cond delay="15000"/>
                            </p:stCondLst>
                            <p:childTnLst>
                              <p:par>
                                <p:cTn id="46" presetID="2" presetClass="entr" presetSubtype="2" fill="hold" nodeType="afterEffect">
                                  <p:stCondLst>
                                    <p:cond delay="0"/>
                                  </p:stCondLst>
                                  <p:childTnLst>
                                    <p:set>
                                      <p:cBhvr additive="repl">
                                        <p:cTn id="47" dur="1" fill="hold">
                                          <p:stCondLst>
                                            <p:cond delay="0"/>
                                          </p:stCondLst>
                                        </p:cTn>
                                        <p:tgtEl>
                                          <p:spTgt spid="16397"/>
                                        </p:tgtEl>
                                        <p:attrNameLst>
                                          <p:attrName>style.visibility</p:attrName>
                                        </p:attrNameLst>
                                      </p:cBhvr>
                                      <p:to>
                                        <p:strVal val="visible"/>
                                      </p:to>
                                    </p:set>
                                    <p:anim calcmode="lin" valueType="num">
                                      <p:cBhvr>
                                        <p:cTn id="48" dur="2000" fill="hold"/>
                                        <p:tgtEl>
                                          <p:spTgt spid="16397"/>
                                        </p:tgtEl>
                                        <p:attrNameLst>
                                          <p:attrName>ppt_x</p:attrName>
                                        </p:attrNameLst>
                                      </p:cBhvr>
                                      <p:tavLst>
                                        <p:tav tm="100000">
                                          <p:val>
                                            <p:strVal val="1+#ppt_w/2"/>
                                          </p:val>
                                        </p:tav>
                                        <p:tav tm="100000">
                                          <p:val>
                                            <p:strVal val="#ppt_x"/>
                                          </p:val>
                                        </p:tav>
                                      </p:tavLst>
                                    </p:anim>
                                    <p:anim calcmode="lin" valueType="num">
                                      <p:cBhvr>
                                        <p:cTn id="49" dur="2000" fill="hold"/>
                                        <p:tgtEl>
                                          <p:spTgt spid="16397"/>
                                        </p:tgtEl>
                                        <p:attrNameLst>
                                          <p:attrName>ppt_y</p:attrName>
                                        </p:attrNameLst>
                                      </p:cBhvr>
                                      <p:tavLst>
                                        <p:tav tm="100000">
                                          <p:val>
                                            <p:strVal val="#ppt_y"/>
                                          </p:val>
                                        </p:tav>
                                        <p:tav tm="100000">
                                          <p:val>
                                            <p:strVal val="#ppt_y"/>
                                          </p:val>
                                        </p:tav>
                                      </p:tavLst>
                                    </p:anim>
                                  </p:childTnLst>
                                </p:cTn>
                              </p:par>
                            </p:childTnLst>
                          </p:cTn>
                        </p:par>
                        <p:par>
                          <p:cTn id="50" fill="hold" nodeType="afterGroup">
                            <p:stCondLst>
                              <p:cond delay="17000"/>
                            </p:stCondLst>
                            <p:childTnLst>
                              <p:par>
                                <p:cTn id="51" presetID="2" presetClass="entr" presetSubtype="2" fill="hold" nodeType="afterEffect">
                                  <p:stCondLst>
                                    <p:cond delay="0"/>
                                  </p:stCondLst>
                                  <p:childTnLst>
                                    <p:set>
                                      <p:cBhvr additive="repl">
                                        <p:cTn id="52" dur="1" fill="hold">
                                          <p:stCondLst>
                                            <p:cond delay="0"/>
                                          </p:stCondLst>
                                        </p:cTn>
                                        <p:tgtEl>
                                          <p:spTgt spid="16401"/>
                                        </p:tgtEl>
                                        <p:attrNameLst>
                                          <p:attrName>style.visibility</p:attrName>
                                        </p:attrNameLst>
                                      </p:cBhvr>
                                      <p:to>
                                        <p:strVal val="visible"/>
                                      </p:to>
                                    </p:set>
                                    <p:anim calcmode="lin" valueType="num">
                                      <p:cBhvr>
                                        <p:cTn id="53" dur="2000" fill="hold"/>
                                        <p:tgtEl>
                                          <p:spTgt spid="16401"/>
                                        </p:tgtEl>
                                        <p:attrNameLst>
                                          <p:attrName>ppt_x</p:attrName>
                                        </p:attrNameLst>
                                      </p:cBhvr>
                                      <p:tavLst>
                                        <p:tav tm="100000">
                                          <p:val>
                                            <p:strVal val="1+#ppt_w/2"/>
                                          </p:val>
                                        </p:tav>
                                        <p:tav tm="100000">
                                          <p:val>
                                            <p:strVal val="#ppt_x"/>
                                          </p:val>
                                        </p:tav>
                                      </p:tavLst>
                                    </p:anim>
                                    <p:anim calcmode="lin" valueType="num">
                                      <p:cBhvr>
                                        <p:cTn id="54" dur="2000" fill="hold"/>
                                        <p:tgtEl>
                                          <p:spTgt spid="16401"/>
                                        </p:tgtEl>
                                        <p:attrNameLst>
                                          <p:attrName>ppt_y</p:attrName>
                                        </p:attrNameLst>
                                      </p:cBhvr>
                                      <p:tavLst>
                                        <p:tav tm="100000">
                                          <p:val>
                                            <p:strVal val="#ppt_y"/>
                                          </p:val>
                                        </p:tav>
                                        <p:tav tm="100000">
                                          <p:val>
                                            <p:strVal val="#ppt_y"/>
                                          </p:val>
                                        </p:tav>
                                      </p:tavLst>
                                    </p:anim>
                                  </p:childTnLst>
                                </p:cTn>
                              </p:par>
                            </p:childTnLst>
                          </p:cTn>
                        </p:par>
                        <p:par>
                          <p:cTn id="55" fill="hold" nodeType="afterGroup">
                            <p:stCondLst>
                              <p:cond delay="19000"/>
                            </p:stCondLst>
                            <p:childTnLst>
                              <p:par>
                                <p:cTn id="56" presetID="2" presetClass="entr" presetSubtype="2" fill="hold" nodeType="afterEffect">
                                  <p:stCondLst>
                                    <p:cond delay="0"/>
                                  </p:stCondLst>
                                  <p:childTnLst>
                                    <p:set>
                                      <p:cBhvr additive="repl">
                                        <p:cTn id="57" dur="1" fill="hold">
                                          <p:stCondLst>
                                            <p:cond delay="0"/>
                                          </p:stCondLst>
                                        </p:cTn>
                                        <p:tgtEl>
                                          <p:spTgt spid="16402"/>
                                        </p:tgtEl>
                                        <p:attrNameLst>
                                          <p:attrName>style.visibility</p:attrName>
                                        </p:attrNameLst>
                                      </p:cBhvr>
                                      <p:to>
                                        <p:strVal val="visible"/>
                                      </p:to>
                                    </p:set>
                                    <p:anim calcmode="lin" valueType="num">
                                      <p:cBhvr>
                                        <p:cTn id="58" dur="2000" fill="hold"/>
                                        <p:tgtEl>
                                          <p:spTgt spid="16402"/>
                                        </p:tgtEl>
                                        <p:attrNameLst>
                                          <p:attrName>ppt_x</p:attrName>
                                        </p:attrNameLst>
                                      </p:cBhvr>
                                      <p:tavLst>
                                        <p:tav tm="100000">
                                          <p:val>
                                            <p:strVal val="1+#ppt_w/2"/>
                                          </p:val>
                                        </p:tav>
                                        <p:tav tm="100000">
                                          <p:val>
                                            <p:strVal val="#ppt_x"/>
                                          </p:val>
                                        </p:tav>
                                      </p:tavLst>
                                    </p:anim>
                                    <p:anim calcmode="lin" valueType="num">
                                      <p:cBhvr>
                                        <p:cTn id="59" dur="2000" fill="hold"/>
                                        <p:tgtEl>
                                          <p:spTgt spid="16402"/>
                                        </p:tgtEl>
                                        <p:attrNameLst>
                                          <p:attrName>ppt_y</p:attrName>
                                        </p:attrNameLst>
                                      </p:cBhvr>
                                      <p:tavLst>
                                        <p:tav tm="100000">
                                          <p:val>
                                            <p:strVal val="#ppt_y"/>
                                          </p:val>
                                        </p:tav>
                                        <p:tav tm="100000">
                                          <p:val>
                                            <p:strVal val="#ppt_y"/>
                                          </p:val>
                                        </p:tav>
                                      </p:tavLst>
                                    </p:anim>
                                  </p:childTnLst>
                                </p:cTn>
                              </p:par>
                            </p:childTnLst>
                          </p:cTn>
                        </p:par>
                        <p:par>
                          <p:cTn id="60" fill="hold" nodeType="afterGroup">
                            <p:stCondLst>
                              <p:cond delay="21000"/>
                            </p:stCondLst>
                            <p:childTnLst>
                              <p:par>
                                <p:cTn id="61" presetID="2" presetClass="entr" presetSubtype="2" fill="hold" nodeType="afterEffect">
                                  <p:stCondLst>
                                    <p:cond delay="0"/>
                                  </p:stCondLst>
                                  <p:childTnLst>
                                    <p:set>
                                      <p:cBhvr additive="repl">
                                        <p:cTn id="62" dur="1" fill="hold">
                                          <p:stCondLst>
                                            <p:cond delay="0"/>
                                          </p:stCondLst>
                                        </p:cTn>
                                        <p:tgtEl>
                                          <p:spTgt spid="15"/>
                                        </p:tgtEl>
                                        <p:attrNameLst>
                                          <p:attrName>style.visibility</p:attrName>
                                        </p:attrNameLst>
                                      </p:cBhvr>
                                      <p:to>
                                        <p:strVal val="visible"/>
                                      </p:to>
                                    </p:set>
                                    <p:anim calcmode="lin" valueType="num">
                                      <p:cBhvr>
                                        <p:cTn id="63" dur="2000" fill="hold"/>
                                        <p:tgtEl>
                                          <p:spTgt spid="15"/>
                                        </p:tgtEl>
                                        <p:attrNameLst>
                                          <p:attrName>ppt_x</p:attrName>
                                        </p:attrNameLst>
                                      </p:cBhvr>
                                      <p:tavLst>
                                        <p:tav tm="100000">
                                          <p:val>
                                            <p:strVal val="1+#ppt_w/2"/>
                                          </p:val>
                                        </p:tav>
                                        <p:tav tm="100000">
                                          <p:val>
                                            <p:strVal val="#ppt_x"/>
                                          </p:val>
                                        </p:tav>
                                      </p:tavLst>
                                    </p:anim>
                                    <p:anim calcmode="lin" valueType="num">
                                      <p:cBhvr>
                                        <p:cTn id="64" dur="2000" fill="hold"/>
                                        <p:tgtEl>
                                          <p:spTgt spid="15"/>
                                        </p:tgtEl>
                                        <p:attrNameLst>
                                          <p:attrName>ppt_y</p:attrName>
                                        </p:attrNameLst>
                                      </p:cBhvr>
                                      <p:tavLst>
                                        <p:tav tm="10000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17410" name="Text Box 1"/>
          <p:cNvSpPr txBox="1">
            <a:spLocks noChangeArrowheads="1"/>
          </p:cNvSpPr>
          <p:nvPr/>
        </p:nvSpPr>
        <p:spPr bwMode="auto">
          <a:xfrm>
            <a:off x="7096125"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BDAA18AC-71CA-492F-B2B4-C1698A469195}" type="slidenum">
              <a:rPr lang="ru-RU" altLang="ru-RU" sz="1400">
                <a:solidFill>
                  <a:srgbClr val="000000"/>
                </a:solidFill>
              </a:rPr>
              <a:pPr algn="r" eaLnBrk="1" hangingPunct="1">
                <a:buSzPct val="100000"/>
              </a:pPr>
              <a:t>11</a:t>
            </a:fld>
            <a:endParaRPr lang="ru-RU" altLang="ru-RU" sz="1400">
              <a:solidFill>
                <a:srgbClr val="000000"/>
              </a:solidFill>
            </a:endParaRPr>
          </a:p>
        </p:txBody>
      </p:sp>
      <p:sp>
        <p:nvSpPr>
          <p:cNvPr id="2" name="Text Box 2"/>
          <p:cNvSpPr txBox="1">
            <a:spLocks noChangeArrowheads="1"/>
          </p:cNvSpPr>
          <p:nvPr/>
        </p:nvSpPr>
        <p:spPr bwMode="auto">
          <a:xfrm>
            <a:off x="371475" y="-30163"/>
            <a:ext cx="9182100" cy="6096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endParaRPr lang="ru-RU" altLang="ru-RU" sz="1700" b="1" dirty="0">
              <a:solidFill>
                <a:srgbClr val="333399"/>
              </a:solidFill>
              <a:latin typeface="Bookman Old Style" panose="02050604050505020204" pitchFamily="18" charset="0"/>
            </a:endParaRPr>
          </a:p>
          <a:p>
            <a:pPr algn="ctr" eaLnBrk="1" hangingPunct="1">
              <a:buSzPct val="100000"/>
            </a:pPr>
            <a:r>
              <a:rPr lang="ru-RU" altLang="ru-RU" sz="1700" b="1" dirty="0">
                <a:solidFill>
                  <a:srgbClr val="333399"/>
                </a:solidFill>
                <a:latin typeface="Bookman Old Style" panose="02050604050505020204" pitchFamily="18" charset="0"/>
              </a:rPr>
              <a:t>Основные характеристики бюджета муниципального образования сельское поселение </a:t>
            </a:r>
            <a:r>
              <a:rPr lang="ru-RU" altLang="ru-RU" sz="1700" b="1" dirty="0" err="1">
                <a:solidFill>
                  <a:srgbClr val="333399"/>
                </a:solidFill>
                <a:latin typeface="Bookman Old Style" panose="02050604050505020204" pitchFamily="18" charset="0"/>
              </a:rPr>
              <a:t>Нешкан</a:t>
            </a:r>
            <a:r>
              <a:rPr lang="ru-RU" altLang="ru-RU" sz="1700" b="1" dirty="0">
                <a:solidFill>
                  <a:srgbClr val="333399"/>
                </a:solidFill>
                <a:latin typeface="Bookman Old Style" panose="02050604050505020204" pitchFamily="18" charset="0"/>
              </a:rPr>
              <a:t> на 2023-2025 годы</a:t>
            </a:r>
          </a:p>
        </p:txBody>
      </p:sp>
      <p:graphicFrame>
        <p:nvGraphicFramePr>
          <p:cNvPr id="17411" name="Group 3"/>
          <p:cNvGraphicFramePr>
            <a:graphicFrameLocks noGrp="1"/>
          </p:cNvGraphicFramePr>
          <p:nvPr>
            <p:extLst>
              <p:ext uri="{D42A27DB-BD31-4B8C-83A1-F6EECF244321}">
                <p14:modId xmlns:p14="http://schemas.microsoft.com/office/powerpoint/2010/main" val="2383144858"/>
              </p:ext>
            </p:extLst>
          </p:nvPr>
        </p:nvGraphicFramePr>
        <p:xfrm>
          <a:off x="312738" y="1044575"/>
          <a:ext cx="9393237" cy="4668393"/>
        </p:xfrm>
        <a:graphic>
          <a:graphicData uri="http://schemas.openxmlformats.org/drawingml/2006/table">
            <a:tbl>
              <a:tblPr/>
              <a:tblGrid>
                <a:gridCol w="4282917">
                  <a:extLst>
                    <a:ext uri="{9D8B030D-6E8A-4147-A177-3AD203B41FA5}">
                      <a16:colId xmlns:a16="http://schemas.microsoft.com/office/drawing/2014/main" val="20000"/>
                    </a:ext>
                  </a:extLst>
                </a:gridCol>
                <a:gridCol w="1078021">
                  <a:extLst>
                    <a:ext uri="{9D8B030D-6E8A-4147-A177-3AD203B41FA5}">
                      <a16:colId xmlns:a16="http://schemas.microsoft.com/office/drawing/2014/main" val="20001"/>
                    </a:ext>
                  </a:extLst>
                </a:gridCol>
                <a:gridCol w="1440358">
                  <a:extLst>
                    <a:ext uri="{9D8B030D-6E8A-4147-A177-3AD203B41FA5}">
                      <a16:colId xmlns:a16="http://schemas.microsoft.com/office/drawing/2014/main" val="20002"/>
                    </a:ext>
                  </a:extLst>
                </a:gridCol>
                <a:gridCol w="1151834">
                  <a:extLst>
                    <a:ext uri="{9D8B030D-6E8A-4147-A177-3AD203B41FA5}">
                      <a16:colId xmlns:a16="http://schemas.microsoft.com/office/drawing/2014/main" val="20003"/>
                    </a:ext>
                  </a:extLst>
                </a:gridCol>
                <a:gridCol w="1440107">
                  <a:extLst>
                    <a:ext uri="{9D8B030D-6E8A-4147-A177-3AD203B41FA5}">
                      <a16:colId xmlns:a16="http://schemas.microsoft.com/office/drawing/2014/main" val="20004"/>
                    </a:ext>
                  </a:extLst>
                </a:gridCol>
              </a:tblGrid>
              <a:tr h="368244">
                <a:tc rowSpan="2">
                  <a:txBody>
                    <a:bodyPr/>
                    <a:lstStyle/>
                    <a:p>
                      <a:pPr marL="0" marR="0" lvl="0" indent="0" algn="ct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Наименование</a:t>
                      </a: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12700" cap="flat" cmpd="sng" algn="ctr">
                      <a:solidFill>
                        <a:schemeClr val="tx2">
                          <a:lumMod val="60000"/>
                          <a:lumOff val="40000"/>
                        </a:schemeClr>
                      </a:solidFill>
                      <a:prstDash val="solid"/>
                      <a:round/>
                      <a:headEnd type="none" w="med" len="med"/>
                      <a:tailEnd type="none" w="med" len="med"/>
                    </a:lnB>
                    <a:lnTlToBr>
                      <a:noFill/>
                    </a:lnTlToBr>
                    <a:lnBlToTr>
                      <a:noFill/>
                    </a:lnBlToTr>
                    <a:solidFill>
                      <a:srgbClr val="FFCCFF"/>
                    </a:solidFill>
                  </a:tcPr>
                </a:tc>
                <a:tc rowSpan="2">
                  <a:txBody>
                    <a:bodyPr/>
                    <a:lstStyle/>
                    <a:p>
                      <a:pPr marL="0" marR="0" lvl="0" indent="0" algn="ct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Факт за 2023 год</a:t>
                      </a: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5760" cap="flat" cmpd="sng" algn="ctr">
                      <a:solidFill>
                        <a:srgbClr val="333399"/>
                      </a:solidFill>
                      <a:prstDash val="solid"/>
                      <a:round/>
                      <a:headEnd type="none" w="med" len="med"/>
                      <a:tailEnd type="none" w="med" len="med"/>
                    </a:lnT>
                    <a:lnB w="12700" cap="flat" cmpd="sng" algn="ctr">
                      <a:solidFill>
                        <a:schemeClr val="tx2">
                          <a:lumMod val="60000"/>
                          <a:lumOff val="40000"/>
                        </a:schemeClr>
                      </a:solidFill>
                      <a:prstDash val="solid"/>
                      <a:round/>
                      <a:headEnd type="none" w="med" len="med"/>
                      <a:tailEnd type="none" w="med" len="med"/>
                    </a:lnB>
                    <a:lnTlToBr>
                      <a:noFill/>
                    </a:lnTlToBr>
                    <a:lnBlToTr>
                      <a:noFill/>
                    </a:lnBlToTr>
                    <a:solidFill>
                      <a:srgbClr val="FFCCFF"/>
                    </a:solidFill>
                  </a:tcPr>
                </a:tc>
                <a:tc gridSpan="2">
                  <a:txBody>
                    <a:bodyPr/>
                    <a:lstStyle/>
                    <a:p>
                      <a:pPr marL="0" marR="0" lvl="0" indent="0" algn="ct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Бюджет 2024 года</a:t>
                      </a: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12700" cap="flat" cmpd="sng" algn="ctr">
                      <a:solidFill>
                        <a:schemeClr val="tx2">
                          <a:lumMod val="60000"/>
                          <a:lumOff val="40000"/>
                        </a:schemeClr>
                      </a:solidFill>
                      <a:prstDash val="solid"/>
                      <a:round/>
                      <a:headEnd type="none" w="med" len="med"/>
                      <a:tailEnd type="none" w="med" len="med"/>
                    </a:lnB>
                    <a:lnTlToBr>
                      <a:noFill/>
                    </a:lnTlToBr>
                    <a:lnBlToTr>
                      <a:noFill/>
                    </a:lnBlToTr>
                    <a:solidFill>
                      <a:srgbClr val="FFCCFF"/>
                    </a:solidFill>
                  </a:tcPr>
                </a:tc>
                <a:tc hMerge="1">
                  <a:txBody>
                    <a:bodyPr/>
                    <a:lstStyle/>
                    <a:p>
                      <a:endParaRPr lang="ru-RU"/>
                    </a:p>
                  </a:txBody>
                  <a:tcPr/>
                </a:tc>
                <a:tc rowSpan="2">
                  <a:txBody>
                    <a:bodyPr/>
                    <a:lstStyle/>
                    <a:p>
                      <a:pPr marL="0" marR="0" lvl="0" indent="0" algn="ct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Проект бюджета </a:t>
                      </a:r>
                    </a:p>
                    <a:p>
                      <a:pPr marL="0" marR="0" lvl="0" indent="0" algn="ct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2025 год</a:t>
                      </a: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FFCCFF"/>
                    </a:solidFill>
                  </a:tcPr>
                </a:tc>
                <a:extLst>
                  <a:ext uri="{0D108BD9-81ED-4DB2-BD59-A6C34878D82A}">
                    <a16:rowId xmlns:a16="http://schemas.microsoft.com/office/drawing/2014/main" val="10000"/>
                  </a:ext>
                </a:extLst>
              </a:tr>
              <a:tr h="422385">
                <a:tc vMerge="1">
                  <a:txBody>
                    <a:bodyPr/>
                    <a:lstStyle/>
                    <a:p>
                      <a:endParaRPr lang="ru-RU"/>
                    </a:p>
                  </a:txBody>
                  <a:tcPr/>
                </a:tc>
                <a:tc vMerge="1">
                  <a:txBody>
                    <a:bodyPr/>
                    <a:lstStyle/>
                    <a:p>
                      <a:endParaRPr lang="ru-RU"/>
                    </a:p>
                  </a:txBody>
                  <a:tcPr/>
                </a:tc>
                <a:tc>
                  <a:txBody>
                    <a:bodyPr/>
                    <a:lstStyle/>
                    <a:p>
                      <a:pPr marL="0" marR="0" lvl="0" indent="0" algn="ct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Первоначальный</a:t>
                      </a: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12700" cap="flat" cmpd="sng" algn="ctr">
                      <a:solidFill>
                        <a:schemeClr val="tx2">
                          <a:lumMod val="60000"/>
                          <a:lumOff val="40000"/>
                        </a:schemeClr>
                      </a:solidFill>
                      <a:prstDash val="solid"/>
                      <a:round/>
                      <a:headEnd type="none" w="med" len="med"/>
                      <a:tailEnd type="none" w="med" len="med"/>
                    </a:lnB>
                    <a:lnTlToBr>
                      <a:noFill/>
                    </a:lnTlToBr>
                    <a:lnBlToTr>
                      <a:noFill/>
                    </a:lnBlToTr>
                    <a:solidFill>
                      <a:srgbClr val="FFCCFF"/>
                    </a:solidFill>
                  </a:tcPr>
                </a:tc>
                <a:tc>
                  <a:txBody>
                    <a:bodyPr/>
                    <a:lstStyle/>
                    <a:p>
                      <a:pPr marL="0" marR="0" lvl="0" indent="0" algn="ct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ожидаемое исполнение</a:t>
                      </a: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FFCCFF"/>
                    </a:solidFill>
                  </a:tcPr>
                </a:tc>
                <a:tc vMerge="1">
                  <a:txBody>
                    <a:bodyPr/>
                    <a:lstStyle/>
                    <a:p>
                      <a:pPr marL="0" marR="0" lvl="0" indent="0" algn="ct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200" b="1"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FFCCFF"/>
                    </a:solidFill>
                  </a:tcPr>
                </a:tc>
                <a:extLst>
                  <a:ext uri="{0D108BD9-81ED-4DB2-BD59-A6C34878D82A}">
                    <a16:rowId xmlns:a16="http://schemas.microsoft.com/office/drawing/2014/main" val="10001"/>
                  </a:ext>
                </a:extLst>
              </a:tr>
              <a:tr h="285486">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Доходы - всего</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43 251,4</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5 959,3</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5 959,3</a:t>
                      </a:r>
                    </a:p>
                  </a:txBody>
                  <a:tcPr marL="89997" marR="89997" marT="25563" marB="18002" anchor="ctr" horzOverflow="overflow">
                    <a:lnL w="5760" cap="flat" cmpd="sng" algn="ctr">
                      <a:solidFill>
                        <a:srgbClr val="333399"/>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5 959,3</a:t>
                      </a: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extLst>
                  <a:ext uri="{0D108BD9-81ED-4DB2-BD59-A6C34878D82A}">
                    <a16:rowId xmlns:a16="http://schemas.microsoft.com/office/drawing/2014/main" val="10002"/>
                  </a:ext>
                </a:extLst>
              </a:tr>
              <a:tr h="247087">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800" b="0" i="0" u="none" strike="noStrike" cap="none" normalizeH="0" baseline="0">
                          <a:ln>
                            <a:noFill/>
                          </a:ln>
                          <a:solidFill>
                            <a:srgbClr val="333399"/>
                          </a:solidFill>
                          <a:effectLst/>
                          <a:latin typeface="Times New Roman" pitchFamily="18" charset="0"/>
                          <a:cs typeface="Times New Roman" pitchFamily="18" charset="0"/>
                        </a:rPr>
                        <a:t>в том числе:</a:t>
                      </a:r>
                    </a:p>
                  </a:txBody>
                  <a:tcPr marL="89997" marR="89997" marT="23042"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8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3042"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8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3042"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8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3042" marB="18002" anchor="ctr" horzOverflow="overflow">
                    <a:lnL w="5760" cap="flat" cmpd="sng" algn="ctr">
                      <a:solidFill>
                        <a:srgbClr val="333399"/>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8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3042" marB="18002"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283815">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a:ln>
                            <a:noFill/>
                          </a:ln>
                          <a:solidFill>
                            <a:srgbClr val="333399"/>
                          </a:solidFill>
                          <a:effectLst/>
                          <a:latin typeface="Times New Roman" pitchFamily="18" charset="0"/>
                          <a:cs typeface="Times New Roman" pitchFamily="18" charset="0"/>
                        </a:rPr>
                        <a:t> - налоговые доходы</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a:ln>
                            <a:noFill/>
                          </a:ln>
                          <a:solidFill>
                            <a:srgbClr val="333399"/>
                          </a:solidFill>
                          <a:effectLst/>
                          <a:latin typeface="Times New Roman" pitchFamily="18" charset="0"/>
                          <a:ea typeface="SimSun" charset="0"/>
                          <a:cs typeface="SimSun" charset="0"/>
                        </a:rPr>
                        <a:t>83,0</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a:ln>
                            <a:noFill/>
                          </a:ln>
                          <a:solidFill>
                            <a:srgbClr val="333399"/>
                          </a:solidFill>
                          <a:effectLst/>
                          <a:latin typeface="Times New Roman" pitchFamily="18" charset="0"/>
                          <a:ea typeface="SimSun" charset="0"/>
                          <a:cs typeface="SimSun" charset="0"/>
                        </a:rPr>
                        <a:t>174,8</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a:ln>
                            <a:noFill/>
                          </a:ln>
                          <a:solidFill>
                            <a:srgbClr val="333399"/>
                          </a:solidFill>
                          <a:effectLst/>
                          <a:latin typeface="Times New Roman" pitchFamily="18" charset="0"/>
                          <a:ea typeface="SimSun" charset="0"/>
                          <a:cs typeface="SimSun" charset="0"/>
                        </a:rPr>
                        <a:t>174,8</a:t>
                      </a:r>
                    </a:p>
                  </a:txBody>
                  <a:tcPr marL="89997" marR="89997" marT="25563" marB="18002" anchor="ctr" horzOverflow="overflow">
                    <a:lnL w="5760" cap="flat" cmpd="sng" algn="ctr">
                      <a:solidFill>
                        <a:srgbClr val="333399"/>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a:ln>
                            <a:noFill/>
                          </a:ln>
                          <a:solidFill>
                            <a:srgbClr val="333399"/>
                          </a:solidFill>
                          <a:effectLst/>
                          <a:latin typeface="Times New Roman" pitchFamily="18" charset="0"/>
                          <a:ea typeface="SimSun" charset="0"/>
                          <a:cs typeface="SimSun" charset="0"/>
                        </a:rPr>
                        <a:t>174,8</a:t>
                      </a: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283815">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a:ln>
                            <a:noFill/>
                          </a:ln>
                          <a:solidFill>
                            <a:srgbClr val="333399"/>
                          </a:solidFill>
                          <a:effectLst/>
                          <a:latin typeface="Times New Roman" pitchFamily="18" charset="0"/>
                          <a:cs typeface="Times New Roman" pitchFamily="18" charset="0"/>
                        </a:rPr>
                        <a:t> - неналоговые доходы</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a:ln>
                            <a:noFill/>
                          </a:ln>
                          <a:solidFill>
                            <a:srgbClr val="333399"/>
                          </a:solidFill>
                          <a:effectLst/>
                          <a:latin typeface="Times New Roman" pitchFamily="18" charset="0"/>
                          <a:ea typeface="SimSun" charset="0"/>
                          <a:cs typeface="SimSun" charset="0"/>
                        </a:rPr>
                        <a:t>39 695,4</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a:ln>
                            <a:noFill/>
                          </a:ln>
                          <a:solidFill>
                            <a:srgbClr val="333399"/>
                          </a:solidFill>
                          <a:effectLst/>
                          <a:latin typeface="Times New Roman" pitchFamily="18" charset="0"/>
                          <a:ea typeface="SimSun" charset="0"/>
                          <a:cs typeface="SimSun" charset="0"/>
                        </a:rPr>
                        <a:t>143,9</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a:ln>
                            <a:noFill/>
                          </a:ln>
                          <a:solidFill>
                            <a:srgbClr val="333399"/>
                          </a:solidFill>
                          <a:effectLst/>
                          <a:latin typeface="Times New Roman" pitchFamily="18" charset="0"/>
                          <a:ea typeface="SimSun" charset="0"/>
                          <a:cs typeface="SimSun" charset="0"/>
                        </a:rPr>
                        <a:t>143,9</a:t>
                      </a:r>
                    </a:p>
                  </a:txBody>
                  <a:tcPr marL="89997" marR="89997" marT="25563" marB="18002" anchor="ctr" horzOverflow="overflow">
                    <a:lnL w="5760" cap="flat" cmpd="sng" algn="ctr">
                      <a:solidFill>
                        <a:srgbClr val="333399"/>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a:ln>
                            <a:noFill/>
                          </a:ln>
                          <a:solidFill>
                            <a:srgbClr val="333399"/>
                          </a:solidFill>
                          <a:effectLst/>
                          <a:latin typeface="Times New Roman" pitchFamily="18" charset="0"/>
                          <a:ea typeface="SimSun" charset="0"/>
                          <a:cs typeface="SimSun" charset="0"/>
                        </a:rPr>
                        <a:t>143,9</a:t>
                      </a: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285486">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a:ln>
                            <a:noFill/>
                          </a:ln>
                          <a:solidFill>
                            <a:srgbClr val="333399"/>
                          </a:solidFill>
                          <a:effectLst/>
                          <a:latin typeface="Times New Roman" pitchFamily="18" charset="0"/>
                          <a:cs typeface="Times New Roman" pitchFamily="18" charset="0"/>
                        </a:rPr>
                        <a:t> - безвозмездные поступления</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a:ln>
                            <a:noFill/>
                          </a:ln>
                          <a:solidFill>
                            <a:srgbClr val="333399"/>
                          </a:solidFill>
                          <a:effectLst/>
                          <a:latin typeface="Times New Roman" pitchFamily="18" charset="0"/>
                          <a:ea typeface="SimSun" charset="0"/>
                          <a:cs typeface="SimSun" charset="0"/>
                        </a:rPr>
                        <a:t>3 473,0</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a:ln>
                            <a:noFill/>
                          </a:ln>
                          <a:solidFill>
                            <a:srgbClr val="333399"/>
                          </a:solidFill>
                          <a:effectLst/>
                          <a:latin typeface="Times New Roman" pitchFamily="18" charset="0"/>
                          <a:ea typeface="SimSun" charset="0"/>
                          <a:cs typeface="SimSun" charset="0"/>
                        </a:rPr>
                        <a:t>5640,6</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a:ln>
                            <a:noFill/>
                          </a:ln>
                          <a:solidFill>
                            <a:srgbClr val="333399"/>
                          </a:solidFill>
                          <a:effectLst/>
                          <a:latin typeface="Times New Roman" pitchFamily="18" charset="0"/>
                          <a:ea typeface="SimSun" charset="0"/>
                          <a:cs typeface="SimSun" charset="0"/>
                        </a:rPr>
                        <a:t>5640,6</a:t>
                      </a:r>
                    </a:p>
                  </a:txBody>
                  <a:tcPr marL="89997" marR="89997" marT="25563" marB="18002" anchor="ctr" horzOverflow="overflow">
                    <a:lnL w="5760" cap="flat" cmpd="sng" algn="ctr">
                      <a:solidFill>
                        <a:srgbClr val="333399"/>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a:ln>
                            <a:noFill/>
                          </a:ln>
                          <a:solidFill>
                            <a:srgbClr val="333399"/>
                          </a:solidFill>
                          <a:effectLst/>
                          <a:latin typeface="Times New Roman" pitchFamily="18" charset="0"/>
                          <a:ea typeface="SimSun" charset="0"/>
                          <a:cs typeface="SimSun" charset="0"/>
                        </a:rPr>
                        <a:t>5640,6</a:t>
                      </a: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228723">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00" b="0" i="0" u="none" strike="noStrike" cap="none" normalizeH="0" baseline="0">
                          <a:ln>
                            <a:noFill/>
                          </a:ln>
                          <a:solidFill>
                            <a:srgbClr val="333399"/>
                          </a:solidFill>
                          <a:effectLst/>
                          <a:latin typeface="Times New Roman" pitchFamily="18" charset="0"/>
                          <a:cs typeface="Times New Roman" pitchFamily="18" charset="0"/>
                        </a:rPr>
                        <a:t> </a:t>
                      </a:r>
                    </a:p>
                  </a:txBody>
                  <a:tcPr marL="89997" marR="89997" marT="18632" marB="18002" anchor="ctr" horzOverflow="overflow">
                    <a:lnL w="5760" cap="flat" cmpd="sng" algn="ctr">
                      <a:solidFill>
                        <a:srgbClr val="333399"/>
                      </a:solidFill>
                      <a:prstDash val="solid"/>
                      <a:round/>
                      <a:headEnd type="none" w="med" len="med"/>
                      <a:tailEnd type="none" w="med" len="med"/>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18632" marB="18002" anchor="ctr" horzOverflow="overflow">
                    <a:lnL>
                      <a:noFill/>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18632" marB="18002" anchor="ctr" horzOverflow="overflow">
                    <a:lnL>
                      <a:noFill/>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18632" marB="18002" anchor="ctr" horzOverflow="overflow">
                    <a:lnL>
                      <a:noFill/>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18632" marB="18002" anchor="ctr" horzOverflow="overflow">
                    <a:lnL>
                      <a:noFill/>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285486">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a:ln>
                            <a:noFill/>
                          </a:ln>
                          <a:solidFill>
                            <a:srgbClr val="333399"/>
                          </a:solidFill>
                          <a:effectLst/>
                          <a:latin typeface="Times New Roman" pitchFamily="18" charset="0"/>
                          <a:cs typeface="Times New Roman" pitchFamily="18" charset="0"/>
                        </a:rPr>
                        <a:t>Расходы - всего,</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43 429,2</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5 959,3</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5 959,3</a:t>
                      </a:r>
                    </a:p>
                  </a:txBody>
                  <a:tcPr marL="89997" marR="89997" marT="25563" marB="18002" anchor="ctr" horzOverflow="overflow">
                    <a:lnL w="5760" cap="flat" cmpd="sng" algn="ctr">
                      <a:solidFill>
                        <a:srgbClr val="333399"/>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5959,3</a:t>
                      </a: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extLst>
                  <a:ext uri="{0D108BD9-81ED-4DB2-BD59-A6C34878D82A}">
                    <a16:rowId xmlns:a16="http://schemas.microsoft.com/office/drawing/2014/main" val="10008"/>
                  </a:ext>
                </a:extLst>
              </a:tr>
              <a:tr h="269962">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800" b="0" i="0" u="none" strike="noStrike" cap="none" normalizeH="0" baseline="0">
                          <a:ln>
                            <a:noFill/>
                          </a:ln>
                          <a:solidFill>
                            <a:srgbClr val="333399"/>
                          </a:solidFill>
                          <a:effectLst/>
                          <a:latin typeface="Times New Roman" pitchFamily="18" charset="0"/>
                          <a:cs typeface="Times New Roman" pitchFamily="18" charset="0"/>
                        </a:rPr>
                        <a:t>в том числе:</a:t>
                      </a:r>
                    </a:p>
                  </a:txBody>
                  <a:tcPr marL="89997" marR="89997" marT="23042"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8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3042"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8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3042"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8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3042" marB="18002" anchor="ctr" horzOverflow="overflow">
                    <a:lnL w="5760" cap="flat" cmpd="sng" algn="ctr">
                      <a:solidFill>
                        <a:srgbClr val="333399"/>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8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3042" marB="18002"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283815">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a:ln>
                            <a:noFill/>
                          </a:ln>
                          <a:solidFill>
                            <a:srgbClr val="333399"/>
                          </a:solidFill>
                          <a:effectLst/>
                          <a:latin typeface="Times New Roman" pitchFamily="18" charset="0"/>
                          <a:cs typeface="Times New Roman" pitchFamily="18" charset="0"/>
                        </a:rPr>
                        <a:t> - текущий бюджет</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a:ln>
                            <a:noFill/>
                          </a:ln>
                          <a:solidFill>
                            <a:srgbClr val="333399"/>
                          </a:solidFill>
                          <a:effectLst/>
                          <a:latin typeface="Times New Roman" pitchFamily="18" charset="0"/>
                          <a:cs typeface="Times New Roman" pitchFamily="18" charset="0"/>
                        </a:rPr>
                        <a:t>43 429,2</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a:ln>
                            <a:noFill/>
                          </a:ln>
                          <a:solidFill>
                            <a:srgbClr val="333399"/>
                          </a:solidFill>
                          <a:effectLst/>
                          <a:latin typeface="Times New Roman" pitchFamily="18" charset="0"/>
                          <a:cs typeface="Times New Roman" pitchFamily="18" charset="0"/>
                        </a:rPr>
                        <a:t>5 959,3</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ru-RU" sz="1200" b="0" i="0" u="none" strike="noStrike" cap="none" normalizeH="0" baseline="0" dirty="0">
                          <a:ln>
                            <a:noFill/>
                          </a:ln>
                          <a:solidFill>
                            <a:srgbClr val="333399"/>
                          </a:solidFill>
                          <a:effectLst/>
                          <a:latin typeface="Times New Roman" pitchFamily="18" charset="0"/>
                          <a:cs typeface="Times New Roman" pitchFamily="18" charset="0"/>
                        </a:rPr>
                        <a:t>5 959,3</a:t>
                      </a:r>
                    </a:p>
                  </a:txBody>
                  <a:tcPr marL="89997" marR="89997" marT="25563" marB="18002" anchor="ctr" horzOverflow="overflow">
                    <a:lnL w="5760" cap="flat" cmpd="sng" algn="ctr">
                      <a:solidFill>
                        <a:srgbClr val="333399"/>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a:ln>
                            <a:noFill/>
                          </a:ln>
                          <a:solidFill>
                            <a:srgbClr val="333399"/>
                          </a:solidFill>
                          <a:effectLst/>
                          <a:latin typeface="Times New Roman" pitchFamily="18" charset="0"/>
                          <a:cs typeface="Times New Roman" pitchFamily="18" charset="0"/>
                        </a:rPr>
                        <a:t>5 959,3</a:t>
                      </a: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0"/>
                  </a:ext>
                </a:extLst>
              </a:tr>
              <a:tr h="235401">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00" b="0" i="0" u="none" strike="noStrike" cap="none" normalizeH="0" baseline="0">
                          <a:ln>
                            <a:noFill/>
                          </a:ln>
                          <a:solidFill>
                            <a:srgbClr val="333399"/>
                          </a:solidFill>
                          <a:effectLst/>
                          <a:latin typeface="Times New Roman" pitchFamily="18" charset="0"/>
                          <a:cs typeface="Times New Roman" pitchFamily="18" charset="0"/>
                        </a:rPr>
                        <a:t> </a:t>
                      </a:r>
                    </a:p>
                  </a:txBody>
                  <a:tcPr marL="89997" marR="89997" marT="18632" marB="18002" anchor="ctr" horzOverflow="overflow">
                    <a:lnL w="5760" cap="flat" cmpd="sng" algn="ctr">
                      <a:solidFill>
                        <a:srgbClr val="333399"/>
                      </a:solidFill>
                      <a:prstDash val="solid"/>
                      <a:round/>
                      <a:headEnd type="none" w="med" len="med"/>
                      <a:tailEnd type="none" w="med" len="med"/>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18632" marB="18002" anchor="ctr" horzOverflow="overflow">
                    <a:lnL>
                      <a:noFill/>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00" b="0" i="0" u="none" strike="noStrike" cap="none" normalizeH="0" baseline="0" dirty="0">
                        <a:ln>
                          <a:noFill/>
                        </a:ln>
                        <a:solidFill>
                          <a:srgbClr val="333399"/>
                        </a:solidFill>
                        <a:effectLst/>
                        <a:latin typeface="Times New Roman" pitchFamily="18" charset="0"/>
                        <a:cs typeface="Times New Roman" pitchFamily="18" charset="0"/>
                      </a:endParaRPr>
                    </a:p>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00" b="0" i="0" u="none" strike="noStrike" cap="none" normalizeH="0" baseline="0" dirty="0">
                          <a:ln>
                            <a:noFill/>
                          </a:ln>
                          <a:solidFill>
                            <a:srgbClr val="333399"/>
                          </a:solidFill>
                          <a:effectLst/>
                          <a:latin typeface="Times New Roman" pitchFamily="18" charset="0"/>
                          <a:cs typeface="Times New Roman" pitchFamily="18" charset="0"/>
                        </a:rPr>
                        <a:t> </a:t>
                      </a:r>
                    </a:p>
                  </a:txBody>
                  <a:tcPr marL="89997" marR="89997" marT="18632" marB="18002" anchor="ctr" horzOverflow="overflow">
                    <a:lnL>
                      <a:noFill/>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00" b="0" i="0" u="none" strike="noStrike" cap="none" normalizeH="0" baseline="0" dirty="0">
                        <a:ln>
                          <a:noFill/>
                        </a:ln>
                        <a:solidFill>
                          <a:srgbClr val="333399"/>
                        </a:solidFill>
                        <a:effectLst/>
                        <a:latin typeface="Times New Roman" pitchFamily="18" charset="0"/>
                        <a:cs typeface="Times New Roman" pitchFamily="18" charset="0"/>
                      </a:endParaRPr>
                    </a:p>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00" b="0" i="0" u="none" strike="noStrike" cap="none" normalizeH="0" baseline="0" dirty="0">
                          <a:ln>
                            <a:noFill/>
                          </a:ln>
                          <a:solidFill>
                            <a:srgbClr val="333399"/>
                          </a:solidFill>
                          <a:effectLst/>
                          <a:latin typeface="Times New Roman" pitchFamily="18" charset="0"/>
                          <a:cs typeface="Times New Roman" pitchFamily="18" charset="0"/>
                        </a:rPr>
                        <a:t> </a:t>
                      </a:r>
                    </a:p>
                  </a:txBody>
                  <a:tcPr marL="89997" marR="89997" marT="18632" marB="18002" anchor="ctr" horzOverflow="overflow">
                    <a:lnL>
                      <a:noFill/>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00" b="0" i="0" u="none" strike="noStrike" cap="none" normalizeH="0" baseline="0" dirty="0">
                        <a:ln>
                          <a:noFill/>
                        </a:ln>
                        <a:solidFill>
                          <a:srgbClr val="333399"/>
                        </a:solidFill>
                        <a:effectLst/>
                        <a:latin typeface="Times New Roman" pitchFamily="18" charset="0"/>
                        <a:cs typeface="Times New Roman" pitchFamily="18" charset="0"/>
                      </a:endParaRPr>
                    </a:p>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00" b="0" i="0" u="none" strike="noStrike" cap="none" normalizeH="0" baseline="0" dirty="0">
                          <a:ln>
                            <a:noFill/>
                          </a:ln>
                          <a:solidFill>
                            <a:srgbClr val="333399"/>
                          </a:solidFill>
                          <a:effectLst/>
                          <a:latin typeface="Times New Roman" pitchFamily="18" charset="0"/>
                          <a:cs typeface="Times New Roman" pitchFamily="18" charset="0"/>
                        </a:rPr>
                        <a:t> </a:t>
                      </a:r>
                    </a:p>
                  </a:txBody>
                  <a:tcPr marL="89997" marR="89997" marT="18632" marB="18002" anchor="ctr" horzOverflow="overflow">
                    <a:lnL>
                      <a:noFill/>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1"/>
                  </a:ext>
                </a:extLst>
              </a:tr>
              <a:tr h="283815">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Дефицит (-), профицит(+)</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ea typeface="SimSun" charset="0"/>
                          <a:cs typeface="SimSun" charset="0"/>
                        </a:rPr>
                        <a:t>-177,8</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0,0</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0,0</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0,0</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extLst>
                  <a:ext uri="{0D108BD9-81ED-4DB2-BD59-A6C34878D82A}">
                    <a16:rowId xmlns:a16="http://schemas.microsoft.com/office/drawing/2014/main" val="10012"/>
                  </a:ext>
                </a:extLst>
              </a:tr>
              <a:tr h="232062">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00" b="0" i="0" u="none" strike="noStrike" cap="none" normalizeH="0" baseline="0">
                          <a:ln>
                            <a:noFill/>
                          </a:ln>
                          <a:solidFill>
                            <a:srgbClr val="333399"/>
                          </a:solidFill>
                          <a:effectLst/>
                          <a:latin typeface="Times New Roman" pitchFamily="18" charset="0"/>
                          <a:cs typeface="Times New Roman" pitchFamily="18" charset="0"/>
                        </a:rPr>
                        <a:t> </a:t>
                      </a:r>
                    </a:p>
                  </a:txBody>
                  <a:tcPr marL="89997" marR="89997" marT="18632" marB="18002" anchor="ctr" horzOverflow="overflow">
                    <a:lnL w="5760" cap="flat" cmpd="sng" algn="ctr">
                      <a:solidFill>
                        <a:srgbClr val="333399"/>
                      </a:solidFill>
                      <a:prstDash val="solid"/>
                      <a:round/>
                      <a:headEnd type="none" w="med" len="med"/>
                      <a:tailEnd type="none" w="med" len="med"/>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18632" marB="18002" anchor="ctr" horzOverflow="overflow">
                    <a:lnL>
                      <a:noFill/>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00" b="0" i="0" u="none" strike="noStrike" cap="none" normalizeH="0" baseline="0" dirty="0">
                        <a:ln>
                          <a:noFill/>
                        </a:ln>
                        <a:solidFill>
                          <a:srgbClr val="333399"/>
                        </a:solidFill>
                        <a:effectLst/>
                        <a:latin typeface="Times New Roman" pitchFamily="18" charset="0"/>
                        <a:ea typeface="SimSun" charset="0"/>
                        <a:cs typeface="SimSun" charset="0"/>
                      </a:endParaRPr>
                    </a:p>
                  </a:txBody>
                  <a:tcPr marL="89997" marR="89997" marT="18632" marB="18002" anchor="ctr" horzOverflow="overflow">
                    <a:lnL>
                      <a:noFill/>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00" b="0" i="0" u="none" strike="noStrike" cap="none" normalizeH="0" baseline="0" dirty="0">
                        <a:ln>
                          <a:noFill/>
                        </a:ln>
                        <a:solidFill>
                          <a:srgbClr val="333399"/>
                        </a:solidFill>
                        <a:effectLst/>
                        <a:latin typeface="Times New Roman" pitchFamily="18" charset="0"/>
                        <a:ea typeface="SimSun" charset="0"/>
                        <a:cs typeface="SimSun" charset="0"/>
                      </a:endParaRPr>
                    </a:p>
                  </a:txBody>
                  <a:tcPr marL="89997" marR="89997" marT="18632" marB="18002" anchor="ctr" horzOverflow="overflow">
                    <a:lnL>
                      <a:noFill/>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00" b="0" i="0" u="none" strike="noStrike" cap="none" normalizeH="0" baseline="0" dirty="0">
                        <a:ln>
                          <a:noFill/>
                        </a:ln>
                        <a:solidFill>
                          <a:srgbClr val="333399"/>
                        </a:solidFill>
                        <a:effectLst/>
                        <a:latin typeface="Times New Roman" pitchFamily="18" charset="0"/>
                        <a:ea typeface="SimSun" charset="0"/>
                        <a:cs typeface="SimSun" charset="0"/>
                      </a:endParaRPr>
                    </a:p>
                  </a:txBody>
                  <a:tcPr marL="89997" marR="89997" marT="18632" marB="18002" anchor="ctr" horzOverflow="overflow">
                    <a:lnL>
                      <a:noFill/>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3"/>
                  </a:ext>
                </a:extLst>
              </a:tr>
              <a:tr h="387325">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a:ln>
                            <a:noFill/>
                          </a:ln>
                          <a:solidFill>
                            <a:srgbClr val="333399"/>
                          </a:solidFill>
                          <a:effectLst/>
                          <a:latin typeface="Times New Roman" pitchFamily="18" charset="0"/>
                          <a:cs typeface="Times New Roman" pitchFamily="18" charset="0"/>
                        </a:rPr>
                        <a:t>Источники финансирования дефицита бюджета - всего,</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177,8</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0,0</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0,0</a:t>
                      </a:r>
                    </a:p>
                  </a:txBody>
                  <a:tcPr marL="89997" marR="89997" marT="25563" marB="18002" anchor="ctr" horzOverflow="overflow">
                    <a:lnL w="5760" cap="flat" cmpd="sng" algn="ctr">
                      <a:solidFill>
                        <a:srgbClr val="333399"/>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5760" cap="flat" cmpd="sng" algn="ctr">
                      <a:solidFill>
                        <a:srgbClr val="333399"/>
                      </a:solidFill>
                      <a:prstDash val="solid"/>
                      <a:round/>
                      <a:headEnd type="none" w="med" len="med"/>
                      <a:tailEnd type="none" w="med" len="med"/>
                    </a:lnT>
                    <a:lnB w="12700" cap="flat" cmpd="sng" algn="ctr">
                      <a:solidFill>
                        <a:schemeClr val="tx2">
                          <a:lumMod val="60000"/>
                          <a:lumOff val="40000"/>
                        </a:schemeClr>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0,0</a:t>
                      </a: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12700" cap="flat" cmpd="sng" algn="ctr">
                      <a:solidFill>
                        <a:schemeClr val="tx2">
                          <a:lumMod val="60000"/>
                          <a:lumOff val="40000"/>
                        </a:schemeClr>
                      </a:solidFill>
                      <a:prstDash val="solid"/>
                      <a:round/>
                      <a:headEnd type="none" w="med" len="med"/>
                      <a:tailEnd type="none" w="med" len="med"/>
                    </a:lnB>
                    <a:lnTlToBr>
                      <a:noFill/>
                    </a:lnTlToBr>
                    <a:lnBlToTr>
                      <a:noFill/>
                    </a:lnBlToTr>
                    <a:solidFill>
                      <a:srgbClr val="CCFFCC"/>
                    </a:solidFill>
                  </a:tcPr>
                </a:tc>
                <a:extLst>
                  <a:ext uri="{0D108BD9-81ED-4DB2-BD59-A6C34878D82A}">
                    <a16:rowId xmlns:a16="http://schemas.microsoft.com/office/drawing/2014/main" val="10014"/>
                  </a:ext>
                </a:extLst>
              </a:tr>
              <a:tr h="285486">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000" b="0" i="0" u="none" strike="noStrike" cap="none" normalizeH="0" baseline="0">
                          <a:ln>
                            <a:noFill/>
                          </a:ln>
                          <a:solidFill>
                            <a:srgbClr val="333399"/>
                          </a:solidFill>
                          <a:effectLst/>
                          <a:latin typeface="Times New Roman" pitchFamily="18" charset="0"/>
                          <a:cs typeface="Times New Roman" pitchFamily="18" charset="0"/>
                        </a:rPr>
                        <a:t> </a:t>
                      </a:r>
                      <a:r>
                        <a:rPr kumimoji="0" lang="ru-RU" sz="1200" b="0" i="0" u="none" strike="noStrike" cap="none" normalizeH="0" baseline="0">
                          <a:ln>
                            <a:noFill/>
                          </a:ln>
                          <a:solidFill>
                            <a:srgbClr val="333399"/>
                          </a:solidFill>
                          <a:effectLst/>
                          <a:latin typeface="Times New Roman" pitchFamily="18" charset="0"/>
                          <a:cs typeface="Times New Roman" pitchFamily="18" charset="0"/>
                        </a:rPr>
                        <a:t>- изменение остатков средств бюджета</a:t>
                      </a:r>
                    </a:p>
                  </a:txBody>
                  <a:tcPr marL="89997" marR="89997" marT="2430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a:ln>
                            <a:noFill/>
                          </a:ln>
                          <a:solidFill>
                            <a:srgbClr val="333399"/>
                          </a:solidFill>
                          <a:effectLst/>
                          <a:latin typeface="Times New Roman" pitchFamily="18" charset="0"/>
                          <a:cs typeface="Times New Roman" pitchFamily="18" charset="0"/>
                        </a:rPr>
                        <a:t>177,8</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a:ln>
                            <a:noFill/>
                          </a:ln>
                          <a:solidFill>
                            <a:srgbClr val="333399"/>
                          </a:solidFill>
                          <a:effectLst/>
                          <a:latin typeface="Times New Roman" pitchFamily="18" charset="0"/>
                          <a:cs typeface="Times New Roman" pitchFamily="18" charset="0"/>
                        </a:rPr>
                        <a:t>0,0</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a:ln>
                            <a:noFill/>
                          </a:ln>
                          <a:solidFill>
                            <a:srgbClr val="333399"/>
                          </a:solidFill>
                          <a:effectLst/>
                          <a:latin typeface="Times New Roman" pitchFamily="18" charset="0"/>
                          <a:cs typeface="Times New Roman" pitchFamily="18" charset="0"/>
                        </a:rPr>
                        <a:t>0,0</a:t>
                      </a:r>
                    </a:p>
                  </a:txBody>
                  <a:tcPr marL="89997" marR="89997" marT="25563" marB="18002" anchor="ctr" horzOverflow="overflow">
                    <a:lnL w="5760" cap="flat" cmpd="sng" algn="ctr">
                      <a:solidFill>
                        <a:srgbClr val="333399"/>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a:ln>
                            <a:noFill/>
                          </a:ln>
                          <a:solidFill>
                            <a:srgbClr val="333399"/>
                          </a:solidFill>
                          <a:effectLst/>
                          <a:latin typeface="Times New Roman" pitchFamily="18" charset="0"/>
                          <a:cs typeface="Times New Roman" pitchFamily="18" charset="0"/>
                        </a:rPr>
                        <a:t>0,0</a:t>
                      </a: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5"/>
                  </a:ext>
                </a:extLst>
              </a:tr>
            </a:tbl>
          </a:graphicData>
        </a:graphic>
      </p:graphicFrame>
      <p:sp>
        <p:nvSpPr>
          <p:cNvPr id="17678" name="Rectangle 270"/>
          <p:cNvSpPr>
            <a:spLocks noChangeArrowheads="1"/>
          </p:cNvSpPr>
          <p:nvPr/>
        </p:nvSpPr>
        <p:spPr bwMode="auto">
          <a:xfrm>
            <a:off x="8542338" y="692150"/>
            <a:ext cx="677862"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0000" tIns="46800" rIns="9000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000">
                <a:solidFill>
                  <a:srgbClr val="333399"/>
                </a:solidFill>
              </a:rPr>
              <a:t>тыс.руб.</a:t>
            </a:r>
          </a:p>
        </p:txBody>
      </p:sp>
      <p:sp>
        <p:nvSpPr>
          <p:cNvPr id="17679" name="Line 271"/>
          <p:cNvSpPr>
            <a:spLocks noChangeShapeType="1"/>
          </p:cNvSpPr>
          <p:nvPr/>
        </p:nvSpPr>
        <p:spPr bwMode="auto">
          <a:xfrm>
            <a:off x="350838" y="692150"/>
            <a:ext cx="9204325" cy="158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 fill="hold" nodeType="afterEffect">
                                  <p:stCondLst>
                                    <p:cond delay="0"/>
                                  </p:stCondLst>
                                  <p:childTnLst>
                                    <p:set>
                                      <p:cBhvr additive="repl">
                                        <p:cTn id="6" dur="1" fill="hold">
                                          <p:stCondLst>
                                            <p:cond delay="0"/>
                                          </p:stCondLst>
                                        </p:cTn>
                                        <p:tgtEl>
                                          <p:spTgt spid="2"/>
                                        </p:tgtEl>
                                        <p:attrNameLst>
                                          <p:attrName>style.visibility</p:attrName>
                                        </p:attrNameLst>
                                      </p:cBhvr>
                                      <p:to>
                                        <p:strVal val="visible"/>
                                      </p:to>
                                    </p:set>
                                    <p:anim calcmode="lin" valueType="num">
                                      <p:cBhvr>
                                        <p:cTn id="7" dur="2000" fill="hold"/>
                                        <p:tgtEl>
                                          <p:spTgt spid="2"/>
                                        </p:tgtEl>
                                        <p:attrNameLst>
                                          <p:attrName>ppt_x</p:attrName>
                                        </p:attrNameLst>
                                      </p:cBhvr>
                                      <p:tavLst>
                                        <p:tav tm="100000">
                                          <p:val>
                                            <p:strVal val="#ppt_x"/>
                                          </p:val>
                                        </p:tav>
                                        <p:tav tm="100000">
                                          <p:val>
                                            <p:strVal val="#ppt_x"/>
                                          </p:val>
                                        </p:tav>
                                      </p:tavLst>
                                    </p:anim>
                                    <p:anim calcmode="lin" valueType="num">
                                      <p:cBhvr>
                                        <p:cTn id="8" dur="2000" fill="hold"/>
                                        <p:tgtEl>
                                          <p:spTgt spid="2"/>
                                        </p:tgtEl>
                                        <p:attrNameLst>
                                          <p:attrName>ppt_y</p:attrName>
                                        </p:attrNameLst>
                                      </p:cBhvr>
                                      <p:tavLst>
                                        <p:tav tm="100000">
                                          <p:val>
                                            <p:strVal val="0-#ppt_h/2"/>
                                          </p:val>
                                        </p:tav>
                                        <p:tav tm="100000">
                                          <p:val>
                                            <p:strVal val="#ppt_y"/>
                                          </p:val>
                                        </p:tav>
                                      </p:tavLst>
                                    </p:anim>
                                  </p:childTnLst>
                                </p:cTn>
                              </p:par>
                            </p:childTnLst>
                          </p:cTn>
                        </p:par>
                        <p:par>
                          <p:cTn id="9" fill="hold" nodeType="afterGroup">
                            <p:stCondLst>
                              <p:cond delay="2000"/>
                            </p:stCondLst>
                            <p:childTnLst>
                              <p:par>
                                <p:cTn id="10" presetID="14" presetClass="entr" presetSubtype="10" fill="hold" nodeType="afterEffect">
                                  <p:stCondLst>
                                    <p:cond delay="0"/>
                                  </p:stCondLst>
                                  <p:childTnLst>
                                    <p:set>
                                      <p:cBhvr additive="repl">
                                        <p:cTn id="11" dur="1" fill="hold">
                                          <p:stCondLst>
                                            <p:cond delay="0"/>
                                          </p:stCondLst>
                                        </p:cTn>
                                        <p:tgtEl>
                                          <p:spTgt spid="17679"/>
                                        </p:tgtEl>
                                        <p:attrNameLst>
                                          <p:attrName>style.visibility</p:attrName>
                                        </p:attrNameLst>
                                      </p:cBhvr>
                                      <p:to>
                                        <p:strVal val="visible"/>
                                      </p:to>
                                    </p:set>
                                    <p:animEffect transition="in" filter="randombar(horizontal)">
                                      <p:cBhvr additive="repl">
                                        <p:cTn id="12" dur="2000"/>
                                        <p:tgtEl>
                                          <p:spTgt spid="17679"/>
                                        </p:tgtEl>
                                      </p:cBhvr>
                                    </p:animEffect>
                                  </p:childTnLst>
                                </p:cTn>
                              </p:par>
                            </p:childTnLst>
                          </p:cTn>
                        </p:par>
                        <p:par>
                          <p:cTn id="13" fill="hold" nodeType="afterGroup">
                            <p:stCondLst>
                              <p:cond delay="4000"/>
                            </p:stCondLst>
                            <p:childTnLst>
                              <p:par>
                                <p:cTn id="14" presetID="5" presetClass="entr" presetSubtype="10" fill="hold" nodeType="afterEffect">
                                  <p:stCondLst>
                                    <p:cond delay="0"/>
                                  </p:stCondLst>
                                  <p:childTnLst>
                                    <p:set>
                                      <p:cBhvr additive="repl">
                                        <p:cTn id="15" dur="1" fill="hold">
                                          <p:stCondLst>
                                            <p:cond delay="0"/>
                                          </p:stCondLst>
                                        </p:cTn>
                                        <p:tgtEl>
                                          <p:spTgt spid="17411"/>
                                        </p:tgtEl>
                                        <p:attrNameLst>
                                          <p:attrName>style.visibility</p:attrName>
                                        </p:attrNameLst>
                                      </p:cBhvr>
                                      <p:to>
                                        <p:strVal val="visible"/>
                                      </p:to>
                                    </p:set>
                                    <p:animEffect transition="in" filter="checkerboard(across)">
                                      <p:cBhvr additive="repl">
                                        <p:cTn id="16" dur="2000"/>
                                        <p:tgtEl>
                                          <p:spTgt spid="17411"/>
                                        </p:tgtEl>
                                      </p:cBhvr>
                                    </p:animEffect>
                                  </p:childTnLst>
                                </p:cTn>
                              </p:par>
                              <p:par>
                                <p:cTn id="17" presetID="5" presetClass="entr" presetSubtype="10" fill="hold" nodeType="withEffect">
                                  <p:stCondLst>
                                    <p:cond delay="0"/>
                                  </p:stCondLst>
                                  <p:childTnLst>
                                    <p:set>
                                      <p:cBhvr additive="repl">
                                        <p:cTn id="18" dur="1" fill="hold">
                                          <p:stCondLst>
                                            <p:cond delay="0"/>
                                          </p:stCondLst>
                                        </p:cTn>
                                        <p:tgtEl>
                                          <p:spTgt spid="17678"/>
                                        </p:tgtEl>
                                        <p:attrNameLst>
                                          <p:attrName>style.visibility</p:attrName>
                                        </p:attrNameLst>
                                      </p:cBhvr>
                                      <p:to>
                                        <p:strVal val="visible"/>
                                      </p:to>
                                    </p:set>
                                    <p:animEffect transition="in" filter="checkerboard(across)">
                                      <p:cBhvr additive="repl">
                                        <p:cTn id="19" dur="2000"/>
                                        <p:tgtEl>
                                          <p:spTgt spid="176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18434"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5EC219AC-33B3-421D-ADAC-20667D79F36E}" type="slidenum">
              <a:rPr lang="ru-RU" altLang="ru-RU" sz="1400">
                <a:solidFill>
                  <a:srgbClr val="000000"/>
                </a:solidFill>
              </a:rPr>
              <a:pPr algn="r" eaLnBrk="1" hangingPunct="1">
                <a:buSzPct val="100000"/>
              </a:pPr>
              <a:t>12</a:t>
            </a:fld>
            <a:endParaRPr lang="ru-RU" altLang="ru-RU" sz="1400">
              <a:solidFill>
                <a:srgbClr val="000000"/>
              </a:solidFill>
            </a:endParaRPr>
          </a:p>
        </p:txBody>
      </p:sp>
      <p:sp>
        <p:nvSpPr>
          <p:cNvPr id="2" name="Text Box 2"/>
          <p:cNvSpPr txBox="1">
            <a:spLocks noChangeArrowheads="1"/>
          </p:cNvSpPr>
          <p:nvPr/>
        </p:nvSpPr>
        <p:spPr bwMode="auto">
          <a:xfrm>
            <a:off x="495300" y="-82550"/>
            <a:ext cx="8915400" cy="944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endParaRPr lang="ru-RU" altLang="ru-RU" sz="2800" b="1">
              <a:solidFill>
                <a:srgbClr val="333399"/>
              </a:solidFill>
              <a:latin typeface="Bookman Old Style" panose="02050604050505020204" pitchFamily="18" charset="0"/>
            </a:endParaRPr>
          </a:p>
          <a:p>
            <a:pPr algn="ctr" eaLnBrk="1" hangingPunct="1">
              <a:buSzPct val="100000"/>
            </a:pPr>
            <a:r>
              <a:rPr lang="ru-RU" altLang="ru-RU" sz="2800" b="1">
                <a:solidFill>
                  <a:srgbClr val="333399"/>
                </a:solidFill>
                <a:latin typeface="Bookman Old Style" panose="02050604050505020204" pitchFamily="18" charset="0"/>
              </a:rPr>
              <a:t>Доходы бюджета муниципального образования сельское поселение Нешкан</a:t>
            </a:r>
          </a:p>
        </p:txBody>
      </p:sp>
      <p:sp>
        <p:nvSpPr>
          <p:cNvPr id="18435" name="Text Box 3"/>
          <p:cNvSpPr txBox="1">
            <a:spLocks noChangeArrowheads="1"/>
          </p:cNvSpPr>
          <p:nvPr/>
        </p:nvSpPr>
        <p:spPr bwMode="auto">
          <a:xfrm>
            <a:off x="550863" y="1084263"/>
            <a:ext cx="89154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1pPr>
            <a:lvl2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2pPr>
            <a:lvl3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3pPr>
            <a:lvl4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4pPr>
            <a:lvl5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9pPr>
          </a:lstStyle>
          <a:p>
            <a:pPr algn="just" eaLnBrk="1" hangingPunct="1">
              <a:lnSpc>
                <a:spcPct val="90000"/>
              </a:lnSpc>
              <a:spcBef>
                <a:spcPts val="400"/>
              </a:spcBef>
              <a:buSzPct val="100000"/>
            </a:pPr>
            <a:r>
              <a:rPr lang="ru-RU" altLang="ru-RU" sz="1600" b="1">
                <a:solidFill>
                  <a:srgbClr val="333399"/>
                </a:solidFill>
              </a:rPr>
              <a:t>Доходы бюджета поселения образуются за счет налоговых и неналоговых доходов, а также за счет безвозмездных поступлений.</a:t>
            </a:r>
          </a:p>
        </p:txBody>
      </p:sp>
      <p:sp>
        <p:nvSpPr>
          <p:cNvPr id="18436" name="Line 4"/>
          <p:cNvSpPr>
            <a:spLocks noChangeShapeType="1"/>
          </p:cNvSpPr>
          <p:nvPr/>
        </p:nvSpPr>
        <p:spPr bwMode="auto">
          <a:xfrm>
            <a:off x="334963" y="1038225"/>
            <a:ext cx="9290050" cy="4603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8437" name="AutoShape 5"/>
          <p:cNvSpPr>
            <a:spLocks noChangeArrowheads="1"/>
          </p:cNvSpPr>
          <p:nvPr/>
        </p:nvSpPr>
        <p:spPr bwMode="auto">
          <a:xfrm>
            <a:off x="3783013" y="1647825"/>
            <a:ext cx="2341562" cy="1096963"/>
          </a:xfrm>
          <a:prstGeom prst="roundRect">
            <a:avLst>
              <a:gd name="adj" fmla="val 16667"/>
            </a:avLst>
          </a:prstGeom>
          <a:solidFill>
            <a:srgbClr val="FFFF99"/>
          </a:solidFill>
          <a:ln w="19080">
            <a:solidFill>
              <a:srgbClr val="FFFF00"/>
            </a:solidFill>
            <a:miter lim="800000"/>
            <a:headEnd/>
            <a:tailEnd/>
          </a:ln>
        </p:spPr>
        <p:txBody>
          <a:bodyPr lIns="126000" tIns="46800" rIns="126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400" b="1">
                <a:solidFill>
                  <a:srgbClr val="000000"/>
                </a:solidFill>
              </a:rPr>
              <a:t>Доходы бюджета</a:t>
            </a:r>
          </a:p>
        </p:txBody>
      </p:sp>
      <p:sp>
        <p:nvSpPr>
          <p:cNvPr id="18438" name="Rectangle 6"/>
          <p:cNvSpPr>
            <a:spLocks noChangeArrowheads="1"/>
          </p:cNvSpPr>
          <p:nvPr/>
        </p:nvSpPr>
        <p:spPr bwMode="auto">
          <a:xfrm>
            <a:off x="465138" y="3406775"/>
            <a:ext cx="2703512" cy="2308225"/>
          </a:xfrm>
          <a:prstGeom prst="rect">
            <a:avLst/>
          </a:prstGeom>
          <a:solidFill>
            <a:srgbClr val="CCFFCC"/>
          </a:solidFill>
          <a:ln w="19080">
            <a:solidFill>
              <a:srgbClr val="00FF00"/>
            </a:solidFill>
            <a:miter lim="800000"/>
            <a:headEnd/>
            <a:tailEnd/>
          </a:ln>
        </p:spPr>
        <p:txBody>
          <a:bodyPr lIns="108000" tIns="0" rIns="10800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a:solidFill>
                  <a:srgbClr val="000000"/>
                </a:solidFill>
              </a:rPr>
              <a:t>Налоговые доходы – поступления в бюджет от уплаты налогов, установленных Налоговым кодексом РФ</a:t>
            </a:r>
          </a:p>
        </p:txBody>
      </p:sp>
      <p:sp>
        <p:nvSpPr>
          <p:cNvPr id="18439" name="Rectangle 7"/>
          <p:cNvSpPr>
            <a:spLocks noChangeArrowheads="1"/>
          </p:cNvSpPr>
          <p:nvPr/>
        </p:nvSpPr>
        <p:spPr bwMode="auto">
          <a:xfrm>
            <a:off x="3517900" y="3424238"/>
            <a:ext cx="2728913" cy="2303462"/>
          </a:xfrm>
          <a:prstGeom prst="rect">
            <a:avLst/>
          </a:prstGeom>
          <a:solidFill>
            <a:srgbClr val="FF5050"/>
          </a:solidFill>
          <a:ln w="19080">
            <a:solidFill>
              <a:srgbClr val="FF0000"/>
            </a:solidFill>
            <a:miter lim="800000"/>
            <a:headEnd/>
            <a:tailEnd/>
          </a:ln>
        </p:spPr>
        <p:txBody>
          <a:bodyPr lIns="0" tIns="0" rIns="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a:solidFill>
                  <a:srgbClr val="000000"/>
                </a:solidFill>
              </a:rPr>
              <a:t>Неналоговые доходы – поступления от уплаты пошлин и сборов, установленных законодательством РФ и штрафов за нарушение законодательства</a:t>
            </a:r>
          </a:p>
        </p:txBody>
      </p:sp>
      <p:sp>
        <p:nvSpPr>
          <p:cNvPr id="18440" name="Rectangle 8"/>
          <p:cNvSpPr>
            <a:spLocks noChangeArrowheads="1"/>
          </p:cNvSpPr>
          <p:nvPr/>
        </p:nvSpPr>
        <p:spPr bwMode="auto">
          <a:xfrm>
            <a:off x="6594475" y="3402013"/>
            <a:ext cx="3030538" cy="2316162"/>
          </a:xfrm>
          <a:prstGeom prst="rect">
            <a:avLst/>
          </a:prstGeom>
          <a:solidFill>
            <a:srgbClr val="6699FF"/>
          </a:solidFill>
          <a:ln w="19080">
            <a:solidFill>
              <a:srgbClr val="3366FF"/>
            </a:solidFill>
            <a:miter lim="800000"/>
            <a:headEnd/>
            <a:tailEnd/>
          </a:ln>
        </p:spPr>
        <p:txBody>
          <a:bodyPr lIns="108000" tIns="0" rIns="10800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a:solidFill>
                  <a:srgbClr val="000000"/>
                </a:solidFill>
              </a:rPr>
              <a:t>Безвозмездные поступления - это финансовая помощь из бюджетов других уровней (межбюджетные трансферты)</a:t>
            </a:r>
          </a:p>
        </p:txBody>
      </p:sp>
      <p:sp>
        <p:nvSpPr>
          <p:cNvPr id="18441" name="AutoShape 9"/>
          <p:cNvSpPr>
            <a:spLocks noChangeArrowheads="1"/>
          </p:cNvSpPr>
          <p:nvPr/>
        </p:nvSpPr>
        <p:spPr bwMode="auto">
          <a:xfrm rot="2340000">
            <a:off x="6264275" y="2205038"/>
            <a:ext cx="1701800" cy="609600"/>
          </a:xfrm>
          <a:prstGeom prst="curvedDownArrow">
            <a:avLst>
              <a:gd name="adj1" fmla="val 49229"/>
              <a:gd name="adj2" fmla="val 98704"/>
              <a:gd name="adj3" fmla="val 83417"/>
            </a:avLst>
          </a:prstGeom>
          <a:solidFill>
            <a:srgbClr val="6699FF"/>
          </a:solidFill>
          <a:ln w="19080">
            <a:solidFill>
              <a:srgbClr val="3366FF"/>
            </a:solidFill>
            <a:miter lim="800000"/>
            <a:headEnd/>
            <a:tailEnd/>
          </a:ln>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8442" name="AutoShape 10"/>
          <p:cNvSpPr>
            <a:spLocks noChangeArrowheads="1"/>
          </p:cNvSpPr>
          <p:nvPr/>
        </p:nvSpPr>
        <p:spPr bwMode="auto">
          <a:xfrm rot="7920000">
            <a:off x="1886743" y="2151857"/>
            <a:ext cx="1611313" cy="882650"/>
          </a:xfrm>
          <a:prstGeom prst="curvedUpArrow">
            <a:avLst>
              <a:gd name="adj1" fmla="val 33789"/>
              <a:gd name="adj2" fmla="val 72700"/>
              <a:gd name="adj3" fmla="val 74671"/>
            </a:avLst>
          </a:prstGeom>
          <a:solidFill>
            <a:srgbClr val="CCFFCC"/>
          </a:solidFill>
          <a:ln w="19080">
            <a:solidFill>
              <a:srgbClr val="00FF00"/>
            </a:solidFill>
            <a:miter lim="800000"/>
            <a:headEnd/>
            <a:tailEnd/>
          </a:ln>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8443" name="AutoShape 11"/>
          <p:cNvSpPr>
            <a:spLocks noChangeArrowheads="1"/>
          </p:cNvSpPr>
          <p:nvPr/>
        </p:nvSpPr>
        <p:spPr bwMode="auto">
          <a:xfrm>
            <a:off x="4543425" y="2832100"/>
            <a:ext cx="766763" cy="492125"/>
          </a:xfrm>
          <a:prstGeom prst="downArrow">
            <a:avLst>
              <a:gd name="adj1" fmla="val 50000"/>
              <a:gd name="adj2" fmla="val 25000"/>
            </a:avLst>
          </a:prstGeom>
          <a:solidFill>
            <a:srgbClr val="FF5050"/>
          </a:solidFill>
          <a:ln w="15840">
            <a:solidFill>
              <a:srgbClr val="FF0000"/>
            </a:solidFill>
            <a:miter lim="800000"/>
            <a:headEnd/>
            <a:tailEnd/>
          </a:ln>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7" presetClass="entr" presetSubtype="1" fill="hold" nodeType="afterEffect">
                                  <p:stCondLst>
                                    <p:cond delay="0"/>
                                  </p:stCondLst>
                                  <p:childTnLst>
                                    <p:set>
                                      <p:cBhvr additive="repl">
                                        <p:cTn id="6" dur="1" fill="hold">
                                          <p:stCondLst>
                                            <p:cond delay="0"/>
                                          </p:stCondLst>
                                        </p:cTn>
                                        <p:tgtEl>
                                          <p:spTgt spid="2"/>
                                        </p:tgtEl>
                                        <p:attrNameLst>
                                          <p:attrName>style.visibility</p:attrName>
                                        </p:attrNameLst>
                                      </p:cBhvr>
                                      <p:to>
                                        <p:strVal val="visible"/>
                                      </p:to>
                                    </p:set>
                                    <p:anim calcmode="lin" valueType="num">
                                      <p:cBhvr>
                                        <p:cTn id="7" dur="2000" fill="hold"/>
                                        <p:tgtEl>
                                          <p:spTgt spid="2"/>
                                        </p:tgtEl>
                                        <p:attrNameLst>
                                          <p:attrName>ppt_x</p:attrName>
                                        </p:attrNameLst>
                                      </p:cBhvr>
                                      <p:tavLst>
                                        <p:tav tm="100000">
                                          <p:val>
                                            <p:strVal val="#ppt_x"/>
                                          </p:val>
                                        </p:tav>
                                        <p:tav tm="100000">
                                          <p:val>
                                            <p:strVal val="#ppt_x"/>
                                          </p:val>
                                        </p:tav>
                                      </p:tavLst>
                                    </p:anim>
                                    <p:anim calcmode="lin" valueType="num">
                                      <p:cBhvr>
                                        <p:cTn id="8" dur="2000" fill="hold"/>
                                        <p:tgtEl>
                                          <p:spTgt spid="2"/>
                                        </p:tgtEl>
                                        <p:attrNameLst>
                                          <p:attrName>ppt_y</p:attrName>
                                        </p:attrNameLst>
                                      </p:cBhvr>
                                      <p:tavLst>
                                        <p:tav tm="100000">
                                          <p:val>
                                            <p:strVal val="0-#ppt_h/2"/>
                                          </p:val>
                                        </p:tav>
                                        <p:tav tm="100000">
                                          <p:val>
                                            <p:strVal val="#ppt_y"/>
                                          </p:val>
                                        </p:tav>
                                      </p:tavLst>
                                    </p:anim>
                                  </p:childTnLst>
                                </p:cTn>
                              </p:par>
                            </p:childTnLst>
                          </p:cTn>
                        </p:par>
                        <p:par>
                          <p:cTn id="9" fill="hold" nodeType="afterGroup">
                            <p:stCondLst>
                              <p:cond delay="2000"/>
                            </p:stCondLst>
                            <p:childTnLst>
                              <p:par>
                                <p:cTn id="10" presetID="14" presetClass="entr" presetSubtype="10" fill="hold" nodeType="afterEffect">
                                  <p:stCondLst>
                                    <p:cond delay="0"/>
                                  </p:stCondLst>
                                  <p:childTnLst>
                                    <p:set>
                                      <p:cBhvr additive="repl">
                                        <p:cTn id="11" dur="1" fill="hold">
                                          <p:stCondLst>
                                            <p:cond delay="0"/>
                                          </p:stCondLst>
                                        </p:cTn>
                                        <p:tgtEl>
                                          <p:spTgt spid="18436"/>
                                        </p:tgtEl>
                                        <p:attrNameLst>
                                          <p:attrName>style.visibility</p:attrName>
                                        </p:attrNameLst>
                                      </p:cBhvr>
                                      <p:to>
                                        <p:strVal val="visible"/>
                                      </p:to>
                                    </p:set>
                                    <p:animEffect transition="in" filter="randombar(horizontal)">
                                      <p:cBhvr additive="repl">
                                        <p:cTn id="12" dur="2000"/>
                                        <p:tgtEl>
                                          <p:spTgt spid="18436"/>
                                        </p:tgtEl>
                                      </p:cBhvr>
                                    </p:animEffect>
                                  </p:childTnLst>
                                </p:cTn>
                              </p:par>
                              <p:par>
                                <p:cTn id="13" presetID="22" presetClass="entr" presetSubtype="1" fill="hold" nodeType="withEffect">
                                  <p:stCondLst>
                                    <p:cond delay="0"/>
                                  </p:stCondLst>
                                  <p:childTnLst>
                                    <p:set>
                                      <p:cBhvr additive="repl">
                                        <p:cTn id="14" dur="1" fill="hold">
                                          <p:stCondLst>
                                            <p:cond delay="0"/>
                                          </p:stCondLst>
                                        </p:cTn>
                                        <p:tgtEl>
                                          <p:spTgt spid="18435">
                                            <p:txEl>
                                              <p:pRg st="0" end="0"/>
                                            </p:txEl>
                                          </p:spTgt>
                                        </p:tgtEl>
                                        <p:attrNameLst>
                                          <p:attrName>style.visibility</p:attrName>
                                        </p:attrNameLst>
                                      </p:cBhvr>
                                      <p:to>
                                        <p:strVal val="visible"/>
                                      </p:to>
                                    </p:set>
                                    <p:animEffect transition="in" filter="wipe(up)">
                                      <p:cBhvr additive="repl">
                                        <p:cTn id="15" dur="2000"/>
                                        <p:tgtEl>
                                          <p:spTgt spid="18435">
                                            <p:txEl>
                                              <p:pRg st="0" end="0"/>
                                            </p:txEl>
                                          </p:spTgt>
                                        </p:tgtEl>
                                      </p:cBhvr>
                                    </p:animEffect>
                                  </p:childTnLst>
                                </p:cTn>
                              </p:par>
                            </p:childTnLst>
                          </p:cTn>
                        </p:par>
                        <p:par>
                          <p:cTn id="16" fill="hold" nodeType="afterGroup">
                            <p:stCondLst>
                              <p:cond delay="4000"/>
                            </p:stCondLst>
                            <p:childTnLst>
                              <p:par>
                                <p:cTn id="17" presetID="16" presetClass="entr" presetSubtype="26" fill="hold" nodeType="afterEffect">
                                  <p:stCondLst>
                                    <p:cond delay="0"/>
                                  </p:stCondLst>
                                  <p:childTnLst>
                                    <p:set>
                                      <p:cBhvr additive="repl">
                                        <p:cTn id="18" dur="1" fill="hold">
                                          <p:stCondLst>
                                            <p:cond delay="0"/>
                                          </p:stCondLst>
                                        </p:cTn>
                                        <p:tgtEl>
                                          <p:spTgt spid="18437"/>
                                        </p:tgtEl>
                                        <p:attrNameLst>
                                          <p:attrName>style.visibility</p:attrName>
                                        </p:attrNameLst>
                                      </p:cBhvr>
                                      <p:to>
                                        <p:strVal val="visible"/>
                                      </p:to>
                                    </p:set>
                                    <p:animEffect transition="in" filter="barn(inHorizontal)">
                                      <p:cBhvr additive="repl">
                                        <p:cTn id="19" dur="2000"/>
                                        <p:tgtEl>
                                          <p:spTgt spid="18437"/>
                                        </p:tgtEl>
                                      </p:cBhvr>
                                    </p:animEffect>
                                  </p:childTnLst>
                                </p:cTn>
                              </p:par>
                            </p:childTnLst>
                          </p:cTn>
                        </p:par>
                        <p:par>
                          <p:cTn id="20" fill="hold" nodeType="afterGroup">
                            <p:stCondLst>
                              <p:cond delay="6000"/>
                            </p:stCondLst>
                            <p:childTnLst>
                              <p:par>
                                <p:cTn id="21" presetID="22" presetClass="entr" presetSubtype="1" fill="hold" grpId="0" nodeType="afterEffect">
                                  <p:stCondLst>
                                    <p:cond delay="0"/>
                                  </p:stCondLst>
                                  <p:childTnLst>
                                    <p:set>
                                      <p:cBhvr additive="repl">
                                        <p:cTn id="22" dur="1" fill="hold">
                                          <p:stCondLst>
                                            <p:cond delay="0"/>
                                          </p:stCondLst>
                                        </p:cTn>
                                        <p:tgtEl>
                                          <p:spTgt spid="18442"/>
                                        </p:tgtEl>
                                        <p:attrNameLst>
                                          <p:attrName>style.visibility</p:attrName>
                                        </p:attrNameLst>
                                      </p:cBhvr>
                                      <p:to>
                                        <p:strVal val="visible"/>
                                      </p:to>
                                    </p:set>
                                    <p:animEffect transition="in" filter="wipe(up)">
                                      <p:cBhvr additive="repl">
                                        <p:cTn id="23" dur="2000"/>
                                        <p:tgtEl>
                                          <p:spTgt spid="18442"/>
                                        </p:tgtEl>
                                      </p:cBhvr>
                                    </p:animEffect>
                                  </p:childTnLst>
                                </p:cTn>
                              </p:par>
                            </p:childTnLst>
                          </p:cTn>
                        </p:par>
                        <p:par>
                          <p:cTn id="24" fill="hold" nodeType="afterGroup">
                            <p:stCondLst>
                              <p:cond delay="8000"/>
                            </p:stCondLst>
                            <p:childTnLst>
                              <p:par>
                                <p:cTn id="25" presetID="22" presetClass="entr" presetSubtype="1" fill="hold" nodeType="afterEffect">
                                  <p:stCondLst>
                                    <p:cond delay="0"/>
                                  </p:stCondLst>
                                  <p:childTnLst>
                                    <p:set>
                                      <p:cBhvr additive="repl">
                                        <p:cTn id="26" dur="1" fill="hold">
                                          <p:stCondLst>
                                            <p:cond delay="0"/>
                                          </p:stCondLst>
                                        </p:cTn>
                                        <p:tgtEl>
                                          <p:spTgt spid="18438"/>
                                        </p:tgtEl>
                                        <p:attrNameLst>
                                          <p:attrName>style.visibility</p:attrName>
                                        </p:attrNameLst>
                                      </p:cBhvr>
                                      <p:to>
                                        <p:strVal val="visible"/>
                                      </p:to>
                                    </p:set>
                                    <p:animEffect transition="in" filter="wipe(up)">
                                      <p:cBhvr additive="repl">
                                        <p:cTn id="27" dur="2000"/>
                                        <p:tgtEl>
                                          <p:spTgt spid="18438"/>
                                        </p:tgtEl>
                                      </p:cBhvr>
                                    </p:animEffect>
                                  </p:childTnLst>
                                </p:cTn>
                              </p:par>
                            </p:childTnLst>
                          </p:cTn>
                        </p:par>
                        <p:par>
                          <p:cTn id="28" fill="hold" nodeType="afterGroup">
                            <p:stCondLst>
                              <p:cond delay="10000"/>
                            </p:stCondLst>
                            <p:childTnLst>
                              <p:par>
                                <p:cTn id="29" presetID="22" presetClass="entr" presetSubtype="1" fill="hold" grpId="0" nodeType="afterEffect">
                                  <p:stCondLst>
                                    <p:cond delay="0"/>
                                  </p:stCondLst>
                                  <p:childTnLst>
                                    <p:set>
                                      <p:cBhvr additive="repl">
                                        <p:cTn id="30" dur="1" fill="hold">
                                          <p:stCondLst>
                                            <p:cond delay="0"/>
                                          </p:stCondLst>
                                        </p:cTn>
                                        <p:tgtEl>
                                          <p:spTgt spid="18443"/>
                                        </p:tgtEl>
                                        <p:attrNameLst>
                                          <p:attrName>style.visibility</p:attrName>
                                        </p:attrNameLst>
                                      </p:cBhvr>
                                      <p:to>
                                        <p:strVal val="visible"/>
                                      </p:to>
                                    </p:set>
                                    <p:animEffect transition="in" filter="wipe(up)">
                                      <p:cBhvr additive="repl">
                                        <p:cTn id="31" dur="2000"/>
                                        <p:tgtEl>
                                          <p:spTgt spid="18443"/>
                                        </p:tgtEl>
                                      </p:cBhvr>
                                    </p:animEffect>
                                  </p:childTnLst>
                                </p:cTn>
                              </p:par>
                            </p:childTnLst>
                          </p:cTn>
                        </p:par>
                        <p:par>
                          <p:cTn id="32" fill="hold" nodeType="afterGroup">
                            <p:stCondLst>
                              <p:cond delay="12000"/>
                            </p:stCondLst>
                            <p:childTnLst>
                              <p:par>
                                <p:cTn id="33" presetID="22" presetClass="entr" presetSubtype="1" fill="hold" nodeType="afterEffect">
                                  <p:stCondLst>
                                    <p:cond delay="0"/>
                                  </p:stCondLst>
                                  <p:childTnLst>
                                    <p:set>
                                      <p:cBhvr additive="repl">
                                        <p:cTn id="34" dur="1" fill="hold">
                                          <p:stCondLst>
                                            <p:cond delay="0"/>
                                          </p:stCondLst>
                                        </p:cTn>
                                        <p:tgtEl>
                                          <p:spTgt spid="18439"/>
                                        </p:tgtEl>
                                        <p:attrNameLst>
                                          <p:attrName>style.visibility</p:attrName>
                                        </p:attrNameLst>
                                      </p:cBhvr>
                                      <p:to>
                                        <p:strVal val="visible"/>
                                      </p:to>
                                    </p:set>
                                    <p:animEffect transition="in" filter="wipe(up)">
                                      <p:cBhvr additive="repl">
                                        <p:cTn id="35" dur="2000"/>
                                        <p:tgtEl>
                                          <p:spTgt spid="18439"/>
                                        </p:tgtEl>
                                      </p:cBhvr>
                                    </p:animEffect>
                                  </p:childTnLst>
                                </p:cTn>
                              </p:par>
                            </p:childTnLst>
                          </p:cTn>
                        </p:par>
                        <p:par>
                          <p:cTn id="36" fill="hold" nodeType="afterGroup">
                            <p:stCondLst>
                              <p:cond delay="14000"/>
                            </p:stCondLst>
                            <p:childTnLst>
                              <p:par>
                                <p:cTn id="37" presetID="22" presetClass="entr" presetSubtype="1" fill="hold" grpId="0" nodeType="afterEffect">
                                  <p:stCondLst>
                                    <p:cond delay="0"/>
                                  </p:stCondLst>
                                  <p:childTnLst>
                                    <p:set>
                                      <p:cBhvr additive="repl">
                                        <p:cTn id="38" dur="1" fill="hold">
                                          <p:stCondLst>
                                            <p:cond delay="0"/>
                                          </p:stCondLst>
                                        </p:cTn>
                                        <p:tgtEl>
                                          <p:spTgt spid="18441"/>
                                        </p:tgtEl>
                                        <p:attrNameLst>
                                          <p:attrName>style.visibility</p:attrName>
                                        </p:attrNameLst>
                                      </p:cBhvr>
                                      <p:to>
                                        <p:strVal val="visible"/>
                                      </p:to>
                                    </p:set>
                                    <p:animEffect transition="in" filter="wipe(up)">
                                      <p:cBhvr additive="repl">
                                        <p:cTn id="39" dur="2000"/>
                                        <p:tgtEl>
                                          <p:spTgt spid="18441"/>
                                        </p:tgtEl>
                                      </p:cBhvr>
                                    </p:animEffect>
                                  </p:childTnLst>
                                </p:cTn>
                              </p:par>
                            </p:childTnLst>
                          </p:cTn>
                        </p:par>
                        <p:par>
                          <p:cTn id="40" fill="hold" nodeType="afterGroup">
                            <p:stCondLst>
                              <p:cond delay="16000"/>
                            </p:stCondLst>
                            <p:childTnLst>
                              <p:par>
                                <p:cTn id="41" presetID="22" presetClass="entr" presetSubtype="1" fill="hold" nodeType="afterEffect">
                                  <p:stCondLst>
                                    <p:cond delay="0"/>
                                  </p:stCondLst>
                                  <p:childTnLst>
                                    <p:set>
                                      <p:cBhvr additive="repl">
                                        <p:cTn id="42" dur="1" fill="hold">
                                          <p:stCondLst>
                                            <p:cond delay="0"/>
                                          </p:stCondLst>
                                        </p:cTn>
                                        <p:tgtEl>
                                          <p:spTgt spid="18440"/>
                                        </p:tgtEl>
                                        <p:attrNameLst>
                                          <p:attrName>style.visibility</p:attrName>
                                        </p:attrNameLst>
                                      </p:cBhvr>
                                      <p:to>
                                        <p:strVal val="visible"/>
                                      </p:to>
                                    </p:set>
                                    <p:animEffect transition="in" filter="wipe(up)">
                                      <p:cBhvr additive="repl">
                                        <p:cTn id="43" dur="2000"/>
                                        <p:tgtEl>
                                          <p:spTgt spid="184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41" grpId="0" animBg="1"/>
      <p:bldP spid="18442" grpId="0" animBg="1"/>
      <p:bldP spid="18443"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19458"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6A9758DE-8AD6-4BD0-AB0F-29C1ABD20E76}" type="slidenum">
              <a:rPr lang="ru-RU" altLang="ru-RU" sz="1400">
                <a:solidFill>
                  <a:srgbClr val="000000"/>
                </a:solidFill>
              </a:rPr>
              <a:pPr algn="r" eaLnBrk="1" hangingPunct="1">
                <a:buSzPct val="100000"/>
              </a:pPr>
              <a:t>13</a:t>
            </a:fld>
            <a:endParaRPr lang="ru-RU" altLang="ru-RU" sz="1400">
              <a:solidFill>
                <a:srgbClr val="000000"/>
              </a:solidFill>
            </a:endParaRPr>
          </a:p>
        </p:txBody>
      </p:sp>
      <p:sp>
        <p:nvSpPr>
          <p:cNvPr id="2" name="Text Box 2"/>
          <p:cNvSpPr txBox="1">
            <a:spLocks noChangeArrowheads="1"/>
          </p:cNvSpPr>
          <p:nvPr/>
        </p:nvSpPr>
        <p:spPr bwMode="auto">
          <a:xfrm>
            <a:off x="495300" y="179388"/>
            <a:ext cx="8915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tIns="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000" b="1">
                <a:solidFill>
                  <a:srgbClr val="333399"/>
                </a:solidFill>
                <a:latin typeface="Bookman Old Style" panose="02050604050505020204" pitchFamily="18" charset="0"/>
              </a:rPr>
              <a:t>Межбюджетные трансферты (безвозмездные поступления)</a:t>
            </a:r>
            <a:r>
              <a:rPr lang="ru-RU" altLang="ru-RU" sz="4000">
                <a:solidFill>
                  <a:srgbClr val="333399"/>
                </a:solidFill>
              </a:rPr>
              <a:t> </a:t>
            </a:r>
          </a:p>
        </p:txBody>
      </p:sp>
      <p:sp>
        <p:nvSpPr>
          <p:cNvPr id="19459" name="Text Box 3"/>
          <p:cNvSpPr txBox="1">
            <a:spLocks noChangeArrowheads="1"/>
          </p:cNvSpPr>
          <p:nvPr/>
        </p:nvSpPr>
        <p:spPr bwMode="auto">
          <a:xfrm>
            <a:off x="509588" y="919163"/>
            <a:ext cx="8915400" cy="55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1pPr>
            <a:lvl2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2pPr>
            <a:lvl3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3pPr>
            <a:lvl4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4pPr>
            <a:lvl5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9pPr>
          </a:lstStyle>
          <a:p>
            <a:pPr algn="just" eaLnBrk="1" hangingPunct="1">
              <a:spcBef>
                <a:spcPts val="400"/>
              </a:spcBef>
              <a:buSzPct val="100000"/>
            </a:pPr>
            <a:r>
              <a:rPr lang="ru-RU" altLang="ru-RU" sz="1600" b="1">
                <a:solidFill>
                  <a:srgbClr val="333399"/>
                </a:solidFill>
              </a:rPr>
              <a:t>Межбюджетные трансферты (безвозмездные поступления) в бюджет муниципального образования сельское поселение Нешкан поступают из районного, областного и федерального бюджетов в следующих формах:</a:t>
            </a:r>
          </a:p>
        </p:txBody>
      </p:sp>
      <p:sp>
        <p:nvSpPr>
          <p:cNvPr id="19460" name="Line 4"/>
          <p:cNvSpPr>
            <a:spLocks noChangeShapeType="1"/>
          </p:cNvSpPr>
          <p:nvPr/>
        </p:nvSpPr>
        <p:spPr bwMode="auto">
          <a:xfrm>
            <a:off x="334963" y="819150"/>
            <a:ext cx="9204325" cy="158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9462" name="Rectangle 5"/>
          <p:cNvSpPr>
            <a:spLocks noChangeArrowheads="1"/>
          </p:cNvSpPr>
          <p:nvPr/>
        </p:nvSpPr>
        <p:spPr bwMode="auto">
          <a:xfrm>
            <a:off x="852488" y="2470150"/>
            <a:ext cx="6981825" cy="3527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3" name="AutoShape 6"/>
          <p:cNvSpPr>
            <a:spLocks noChangeArrowheads="1"/>
          </p:cNvSpPr>
          <p:nvPr/>
        </p:nvSpPr>
        <p:spPr bwMode="auto">
          <a:xfrm>
            <a:off x="3783013" y="1697038"/>
            <a:ext cx="2341562" cy="1096962"/>
          </a:xfrm>
          <a:prstGeom prst="roundRect">
            <a:avLst>
              <a:gd name="adj" fmla="val 16667"/>
            </a:avLst>
          </a:prstGeom>
          <a:solidFill>
            <a:srgbClr val="FF5050"/>
          </a:solidFill>
          <a:ln w="19080">
            <a:solidFill>
              <a:srgbClr val="FF0000"/>
            </a:solidFill>
            <a:miter lim="800000"/>
            <a:headEnd/>
            <a:tailEnd/>
          </a:ln>
        </p:spPr>
        <p:txBody>
          <a:bodyPr lIns="126000" tIns="46800" rIns="126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b="1">
                <a:solidFill>
                  <a:srgbClr val="000000"/>
                </a:solidFill>
              </a:rPr>
              <a:t>Формы межбюджетных трансфертов</a:t>
            </a:r>
          </a:p>
        </p:txBody>
      </p:sp>
      <p:sp>
        <p:nvSpPr>
          <p:cNvPr id="19463" name="Rectangle 7"/>
          <p:cNvSpPr>
            <a:spLocks noChangeArrowheads="1"/>
          </p:cNvSpPr>
          <p:nvPr/>
        </p:nvSpPr>
        <p:spPr bwMode="auto">
          <a:xfrm>
            <a:off x="347663" y="3860800"/>
            <a:ext cx="2806700" cy="2138363"/>
          </a:xfrm>
          <a:prstGeom prst="rect">
            <a:avLst/>
          </a:prstGeom>
          <a:solidFill>
            <a:srgbClr val="CCFFCC"/>
          </a:solidFill>
          <a:ln w="19080">
            <a:solidFill>
              <a:srgbClr val="00FF00"/>
            </a:solidFill>
            <a:miter lim="800000"/>
            <a:headEnd/>
            <a:tailEnd/>
          </a:ln>
        </p:spPr>
        <p:txBody>
          <a:bodyPr lIns="108000" tIns="0" rIns="10800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a:solidFill>
                  <a:srgbClr val="000000"/>
                </a:solidFill>
              </a:rPr>
              <a:t>Дотации - межбюджетные трансферты, предоставляемые на безвозмездной и безвозвратной основе без установления направлений и (или) условий их использования</a:t>
            </a:r>
          </a:p>
        </p:txBody>
      </p:sp>
      <p:sp>
        <p:nvSpPr>
          <p:cNvPr id="19464" name="Rectangle 8"/>
          <p:cNvSpPr>
            <a:spLocks noChangeArrowheads="1"/>
          </p:cNvSpPr>
          <p:nvPr/>
        </p:nvSpPr>
        <p:spPr bwMode="auto">
          <a:xfrm>
            <a:off x="3603625" y="3860800"/>
            <a:ext cx="2865438" cy="2136775"/>
          </a:xfrm>
          <a:prstGeom prst="rect">
            <a:avLst/>
          </a:prstGeom>
          <a:solidFill>
            <a:srgbClr val="6699FF"/>
          </a:solidFill>
          <a:ln w="19080">
            <a:solidFill>
              <a:srgbClr val="3366FF"/>
            </a:solidFill>
            <a:miter lim="800000"/>
            <a:headEnd/>
            <a:tailEnd/>
          </a:ln>
        </p:spPr>
        <p:txBody>
          <a:bodyPr lIns="0" tIns="0" rIns="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a:solidFill>
                  <a:srgbClr val="000000"/>
                </a:solidFill>
              </a:rPr>
              <a:t>Субвенция - бюджетные средства, предоставляемые бюджету поселения на безвозмездной и безвозвратной основах на осуществлении определенных целевых расходов, возникающих при выполнении полномочий РФ, переданных для осуществления органам муниципальной власти поселения.</a:t>
            </a:r>
          </a:p>
        </p:txBody>
      </p:sp>
      <p:sp>
        <p:nvSpPr>
          <p:cNvPr id="19466" name="AutoShape 10"/>
          <p:cNvSpPr>
            <a:spLocks noChangeArrowheads="1"/>
          </p:cNvSpPr>
          <p:nvPr/>
        </p:nvSpPr>
        <p:spPr bwMode="auto">
          <a:xfrm rot="7920000">
            <a:off x="1896269" y="2013744"/>
            <a:ext cx="1611312" cy="882650"/>
          </a:xfrm>
          <a:prstGeom prst="curvedUpArrow">
            <a:avLst>
              <a:gd name="adj1" fmla="val 33789"/>
              <a:gd name="adj2" fmla="val 72700"/>
              <a:gd name="adj3" fmla="val 74671"/>
            </a:avLst>
          </a:prstGeom>
          <a:solidFill>
            <a:srgbClr val="CCFFCC"/>
          </a:solidFill>
          <a:ln w="19080">
            <a:solidFill>
              <a:srgbClr val="00FF00"/>
            </a:solidFill>
            <a:miter lim="800000"/>
            <a:headEnd/>
            <a:tailEnd/>
          </a:ln>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9468" name="AutoShape 12"/>
          <p:cNvSpPr>
            <a:spLocks noChangeArrowheads="1"/>
          </p:cNvSpPr>
          <p:nvPr/>
        </p:nvSpPr>
        <p:spPr bwMode="auto">
          <a:xfrm rot="2340000">
            <a:off x="6340475" y="2058988"/>
            <a:ext cx="2601913" cy="982662"/>
          </a:xfrm>
          <a:prstGeom prst="curvedDownArrow">
            <a:avLst>
              <a:gd name="adj1" fmla="val 41507"/>
              <a:gd name="adj2" fmla="val 78478"/>
              <a:gd name="adj3" fmla="val 83417"/>
            </a:avLst>
          </a:prstGeom>
          <a:solidFill>
            <a:srgbClr val="FFFF99"/>
          </a:solidFill>
          <a:ln w="19080">
            <a:solidFill>
              <a:srgbClr val="FFFF00"/>
            </a:solidFill>
            <a:miter lim="800000"/>
            <a:headEnd/>
            <a:tailEnd/>
          </a:ln>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4" name="Стрелка вниз 3"/>
          <p:cNvSpPr/>
          <p:nvPr/>
        </p:nvSpPr>
        <p:spPr>
          <a:xfrm>
            <a:off x="4665663" y="2924175"/>
            <a:ext cx="576262" cy="79216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ru-RU"/>
          </a:p>
        </p:txBody>
      </p:sp>
      <p:sp>
        <p:nvSpPr>
          <p:cNvPr id="13" name="Rectangle 8"/>
          <p:cNvSpPr>
            <a:spLocks noChangeArrowheads="1"/>
          </p:cNvSpPr>
          <p:nvPr/>
        </p:nvSpPr>
        <p:spPr bwMode="auto">
          <a:xfrm>
            <a:off x="6970713" y="3860800"/>
            <a:ext cx="2454275" cy="2076450"/>
          </a:xfrm>
          <a:prstGeom prst="rect">
            <a:avLst/>
          </a:prstGeom>
          <a:solidFill>
            <a:schemeClr val="accent3">
              <a:lumMod val="60000"/>
              <a:lumOff val="40000"/>
            </a:schemeClr>
          </a:solidFill>
          <a:ln w="19080">
            <a:solidFill>
              <a:srgbClr val="3366FF"/>
            </a:solidFill>
            <a:miter lim="800000"/>
            <a:headEnd/>
            <a:tailEnd/>
          </a:ln>
        </p:spPr>
        <p:txBody>
          <a:bodyPr lIns="0" tIns="0" rIns="0" bIns="0" anchor="ctr"/>
          <a:lstStyle/>
          <a:p>
            <a:pPr algn="ctr" eaLnBrk="1" hangingPunct="1">
              <a:buSzPct val="1000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ru-RU" sz="1400" dirty="0">
                <a:solidFill>
                  <a:schemeClr val="tx1"/>
                </a:solidFill>
                <a:ea typeface="SimSun" charset="-122"/>
              </a:rPr>
              <a:t>Иные межбюджетные трансферты являются безвозмездными и безвозвратными. К ним относятся, к примеру, трансферты различным закрытым административно-территориальным единицам.</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7" presetClass="entr" presetSubtype="1" fill="hold" nodeType="afterEffect">
                                  <p:stCondLst>
                                    <p:cond delay="0"/>
                                  </p:stCondLst>
                                  <p:childTnLst>
                                    <p:set>
                                      <p:cBhvr additive="repl">
                                        <p:cTn id="6" dur="1" fill="hold">
                                          <p:stCondLst>
                                            <p:cond delay="0"/>
                                          </p:stCondLst>
                                        </p:cTn>
                                        <p:tgtEl>
                                          <p:spTgt spid="2"/>
                                        </p:tgtEl>
                                        <p:attrNameLst>
                                          <p:attrName>style.visibility</p:attrName>
                                        </p:attrNameLst>
                                      </p:cBhvr>
                                      <p:to>
                                        <p:strVal val="visible"/>
                                      </p:to>
                                    </p:set>
                                    <p:anim calcmode="lin" valueType="num">
                                      <p:cBhvr>
                                        <p:cTn id="7" dur="2000" fill="hold"/>
                                        <p:tgtEl>
                                          <p:spTgt spid="2"/>
                                        </p:tgtEl>
                                        <p:attrNameLst>
                                          <p:attrName>ppt_x</p:attrName>
                                        </p:attrNameLst>
                                      </p:cBhvr>
                                      <p:tavLst>
                                        <p:tav tm="100000">
                                          <p:val>
                                            <p:strVal val="#ppt_x"/>
                                          </p:val>
                                        </p:tav>
                                        <p:tav tm="100000">
                                          <p:val>
                                            <p:strVal val="#ppt_x"/>
                                          </p:val>
                                        </p:tav>
                                      </p:tavLst>
                                    </p:anim>
                                    <p:anim calcmode="lin" valueType="num">
                                      <p:cBhvr>
                                        <p:cTn id="8" dur="2000" fill="hold"/>
                                        <p:tgtEl>
                                          <p:spTgt spid="2"/>
                                        </p:tgtEl>
                                        <p:attrNameLst>
                                          <p:attrName>ppt_y</p:attrName>
                                        </p:attrNameLst>
                                      </p:cBhvr>
                                      <p:tavLst>
                                        <p:tav tm="100000">
                                          <p:val>
                                            <p:strVal val="0-#ppt_h/2"/>
                                          </p:val>
                                        </p:tav>
                                        <p:tav tm="100000">
                                          <p:val>
                                            <p:strVal val="#ppt_y"/>
                                          </p:val>
                                        </p:tav>
                                      </p:tavLst>
                                    </p:anim>
                                  </p:childTnLst>
                                </p:cTn>
                              </p:par>
                            </p:childTnLst>
                          </p:cTn>
                        </p:par>
                        <p:par>
                          <p:cTn id="9" fill="hold" nodeType="afterGroup">
                            <p:stCondLst>
                              <p:cond delay="2000"/>
                            </p:stCondLst>
                            <p:childTnLst>
                              <p:par>
                                <p:cTn id="10" presetID="14" presetClass="entr" presetSubtype="10" fill="hold" nodeType="afterEffect">
                                  <p:stCondLst>
                                    <p:cond delay="0"/>
                                  </p:stCondLst>
                                  <p:childTnLst>
                                    <p:set>
                                      <p:cBhvr additive="repl">
                                        <p:cTn id="11" dur="1" fill="hold">
                                          <p:stCondLst>
                                            <p:cond delay="0"/>
                                          </p:stCondLst>
                                        </p:cTn>
                                        <p:tgtEl>
                                          <p:spTgt spid="19460"/>
                                        </p:tgtEl>
                                        <p:attrNameLst>
                                          <p:attrName>style.visibility</p:attrName>
                                        </p:attrNameLst>
                                      </p:cBhvr>
                                      <p:to>
                                        <p:strVal val="visible"/>
                                      </p:to>
                                    </p:set>
                                    <p:animEffect transition="in" filter="randombar(horizontal)">
                                      <p:cBhvr additive="repl">
                                        <p:cTn id="12" dur="500"/>
                                        <p:tgtEl>
                                          <p:spTgt spid="19460"/>
                                        </p:tgtEl>
                                      </p:cBhvr>
                                    </p:animEffect>
                                  </p:childTnLst>
                                </p:cTn>
                              </p:par>
                              <p:par>
                                <p:cTn id="13" presetID="22" presetClass="entr" presetSubtype="1" fill="hold" nodeType="withEffect">
                                  <p:stCondLst>
                                    <p:cond delay="0"/>
                                  </p:stCondLst>
                                  <p:childTnLst>
                                    <p:set>
                                      <p:cBhvr additive="repl">
                                        <p:cTn id="14" dur="1" fill="hold">
                                          <p:stCondLst>
                                            <p:cond delay="0"/>
                                          </p:stCondLst>
                                        </p:cTn>
                                        <p:tgtEl>
                                          <p:spTgt spid="19459">
                                            <p:txEl>
                                              <p:pRg st="0" end="0"/>
                                            </p:txEl>
                                          </p:spTgt>
                                        </p:tgtEl>
                                        <p:attrNameLst>
                                          <p:attrName>style.visibility</p:attrName>
                                        </p:attrNameLst>
                                      </p:cBhvr>
                                      <p:to>
                                        <p:strVal val="visible"/>
                                      </p:to>
                                    </p:set>
                                    <p:animEffect transition="in" filter="wipe(up)">
                                      <p:cBhvr additive="repl">
                                        <p:cTn id="15" dur="2000"/>
                                        <p:tgtEl>
                                          <p:spTgt spid="19459">
                                            <p:txEl>
                                              <p:pRg st="0" end="0"/>
                                            </p:txEl>
                                          </p:spTgt>
                                        </p:tgtEl>
                                      </p:cBhvr>
                                    </p:animEffect>
                                  </p:childTnLst>
                                </p:cTn>
                              </p:par>
                            </p:childTnLst>
                          </p:cTn>
                        </p:par>
                        <p:par>
                          <p:cTn id="16" fill="hold" nodeType="afterGroup">
                            <p:stCondLst>
                              <p:cond delay="4000"/>
                            </p:stCondLst>
                            <p:childTnLst>
                              <p:par>
                                <p:cTn id="17" presetID="22" presetClass="entr" presetSubtype="1" fill="hold" nodeType="afterEffect">
                                  <p:stCondLst>
                                    <p:cond delay="0"/>
                                  </p:stCondLst>
                                  <p:childTnLst>
                                    <p:set>
                                      <p:cBhvr additive="repl">
                                        <p:cTn id="18" dur="1" fill="hold">
                                          <p:stCondLst>
                                            <p:cond delay="0"/>
                                          </p:stCondLst>
                                        </p:cTn>
                                        <p:tgtEl>
                                          <p:spTgt spid="3"/>
                                        </p:tgtEl>
                                        <p:attrNameLst>
                                          <p:attrName>style.visibility</p:attrName>
                                        </p:attrNameLst>
                                      </p:cBhvr>
                                      <p:to>
                                        <p:strVal val="visible"/>
                                      </p:to>
                                    </p:set>
                                    <p:animEffect transition="in" filter="wipe(up)">
                                      <p:cBhvr additive="repl">
                                        <p:cTn id="19" dur="2000"/>
                                        <p:tgtEl>
                                          <p:spTgt spid="3"/>
                                        </p:tgtEl>
                                      </p:cBhvr>
                                    </p:animEffect>
                                  </p:childTnLst>
                                </p:cTn>
                              </p:par>
                            </p:childTnLst>
                          </p:cTn>
                        </p:par>
                        <p:par>
                          <p:cTn id="20" fill="hold" nodeType="afterGroup">
                            <p:stCondLst>
                              <p:cond delay="6000"/>
                            </p:stCondLst>
                            <p:childTnLst>
                              <p:par>
                                <p:cTn id="21" presetID="22" presetClass="entr" presetSubtype="1" fill="hold" grpId="0" nodeType="afterEffect">
                                  <p:stCondLst>
                                    <p:cond delay="0"/>
                                  </p:stCondLst>
                                  <p:childTnLst>
                                    <p:set>
                                      <p:cBhvr additive="repl">
                                        <p:cTn id="22" dur="1" fill="hold">
                                          <p:stCondLst>
                                            <p:cond delay="0"/>
                                          </p:stCondLst>
                                        </p:cTn>
                                        <p:tgtEl>
                                          <p:spTgt spid="19466"/>
                                        </p:tgtEl>
                                        <p:attrNameLst>
                                          <p:attrName>style.visibility</p:attrName>
                                        </p:attrNameLst>
                                      </p:cBhvr>
                                      <p:to>
                                        <p:strVal val="visible"/>
                                      </p:to>
                                    </p:set>
                                    <p:animEffect transition="in" filter="wipe(up)">
                                      <p:cBhvr additive="repl">
                                        <p:cTn id="23" dur="2000"/>
                                        <p:tgtEl>
                                          <p:spTgt spid="19466"/>
                                        </p:tgtEl>
                                      </p:cBhvr>
                                    </p:animEffect>
                                  </p:childTnLst>
                                </p:cTn>
                              </p:par>
                            </p:childTnLst>
                          </p:cTn>
                        </p:par>
                        <p:par>
                          <p:cTn id="24" fill="hold" nodeType="afterGroup">
                            <p:stCondLst>
                              <p:cond delay="8000"/>
                            </p:stCondLst>
                            <p:childTnLst>
                              <p:par>
                                <p:cTn id="25" presetID="22" presetClass="entr" presetSubtype="1" fill="hold" nodeType="afterEffect">
                                  <p:stCondLst>
                                    <p:cond delay="0"/>
                                  </p:stCondLst>
                                  <p:childTnLst>
                                    <p:set>
                                      <p:cBhvr additive="repl">
                                        <p:cTn id="26" dur="1" fill="hold">
                                          <p:stCondLst>
                                            <p:cond delay="0"/>
                                          </p:stCondLst>
                                        </p:cTn>
                                        <p:tgtEl>
                                          <p:spTgt spid="19463"/>
                                        </p:tgtEl>
                                        <p:attrNameLst>
                                          <p:attrName>style.visibility</p:attrName>
                                        </p:attrNameLst>
                                      </p:cBhvr>
                                      <p:to>
                                        <p:strVal val="visible"/>
                                      </p:to>
                                    </p:set>
                                    <p:animEffect transition="in" filter="wipe(up)">
                                      <p:cBhvr additive="repl">
                                        <p:cTn id="27" dur="2000"/>
                                        <p:tgtEl>
                                          <p:spTgt spid="19463"/>
                                        </p:tgtEl>
                                      </p:cBhvr>
                                    </p:animEffect>
                                  </p:childTnLst>
                                </p:cTn>
                              </p:par>
                            </p:childTnLst>
                          </p:cTn>
                        </p:par>
                        <p:par>
                          <p:cTn id="28" fill="hold" nodeType="afterGroup">
                            <p:stCondLst>
                              <p:cond delay="10000"/>
                            </p:stCondLst>
                            <p:childTnLst>
                              <p:par>
                                <p:cTn id="29" presetID="22" presetClass="entr" presetSubtype="1" fill="hold" nodeType="afterEffect">
                                  <p:stCondLst>
                                    <p:cond delay="0"/>
                                  </p:stCondLst>
                                  <p:childTnLst>
                                    <p:set>
                                      <p:cBhvr additive="repl">
                                        <p:cTn id="30" dur="1" fill="hold">
                                          <p:stCondLst>
                                            <p:cond delay="0"/>
                                          </p:stCondLst>
                                        </p:cTn>
                                        <p:tgtEl>
                                          <p:spTgt spid="19464"/>
                                        </p:tgtEl>
                                        <p:attrNameLst>
                                          <p:attrName>style.visibility</p:attrName>
                                        </p:attrNameLst>
                                      </p:cBhvr>
                                      <p:to>
                                        <p:strVal val="visible"/>
                                      </p:to>
                                    </p:set>
                                    <p:animEffect transition="in" filter="wipe(up)">
                                      <p:cBhvr additive="repl">
                                        <p:cTn id="31" dur="2000"/>
                                        <p:tgtEl>
                                          <p:spTgt spid="19464"/>
                                        </p:tgtEl>
                                      </p:cBhvr>
                                    </p:animEffect>
                                  </p:childTnLst>
                                </p:cTn>
                              </p:par>
                            </p:childTnLst>
                          </p:cTn>
                        </p:par>
                        <p:par>
                          <p:cTn id="32" fill="hold" nodeType="afterGroup">
                            <p:stCondLst>
                              <p:cond delay="12000"/>
                            </p:stCondLst>
                            <p:childTnLst>
                              <p:par>
                                <p:cTn id="33" presetID="22" presetClass="entr" presetSubtype="1" fill="hold" grpId="0" nodeType="afterEffect">
                                  <p:stCondLst>
                                    <p:cond delay="0"/>
                                  </p:stCondLst>
                                  <p:childTnLst>
                                    <p:set>
                                      <p:cBhvr additive="repl">
                                        <p:cTn id="34" dur="1" fill="hold">
                                          <p:stCondLst>
                                            <p:cond delay="0"/>
                                          </p:stCondLst>
                                        </p:cTn>
                                        <p:tgtEl>
                                          <p:spTgt spid="19468"/>
                                        </p:tgtEl>
                                        <p:attrNameLst>
                                          <p:attrName>style.visibility</p:attrName>
                                        </p:attrNameLst>
                                      </p:cBhvr>
                                      <p:to>
                                        <p:strVal val="visible"/>
                                      </p:to>
                                    </p:set>
                                    <p:animEffect transition="in" filter="wipe(up)">
                                      <p:cBhvr additive="repl">
                                        <p:cTn id="35" dur="2000"/>
                                        <p:tgtEl>
                                          <p:spTgt spid="19468"/>
                                        </p:tgtEl>
                                      </p:cBhvr>
                                    </p:animEffect>
                                  </p:childTnLst>
                                </p:cTn>
                              </p:par>
                            </p:childTnLst>
                          </p:cTn>
                        </p:par>
                        <p:par>
                          <p:cTn id="36" fill="hold" nodeType="afterGroup">
                            <p:stCondLst>
                              <p:cond delay="14000"/>
                            </p:stCondLst>
                            <p:childTnLst>
                              <p:par>
                                <p:cTn id="37" presetID="22" presetClass="entr" presetSubtype="1" fill="hold" nodeType="afterEffect">
                                  <p:stCondLst>
                                    <p:cond delay="0"/>
                                  </p:stCondLst>
                                  <p:childTnLst>
                                    <p:set>
                                      <p:cBhvr additive="repl">
                                        <p:cTn id="38" dur="1" fill="hold">
                                          <p:stCondLst>
                                            <p:cond delay="0"/>
                                          </p:stCondLst>
                                        </p:cTn>
                                        <p:tgtEl>
                                          <p:spTgt spid="13"/>
                                        </p:tgtEl>
                                        <p:attrNameLst>
                                          <p:attrName>style.visibility</p:attrName>
                                        </p:attrNameLst>
                                      </p:cBhvr>
                                      <p:to>
                                        <p:strVal val="visible"/>
                                      </p:to>
                                    </p:set>
                                    <p:animEffect transition="in" filter="wipe(up)">
                                      <p:cBhvr additive="repl">
                                        <p:cTn id="39" dur="2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66" grpId="0" animBg="1"/>
      <p:bldP spid="19468"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20482"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248ED10A-1E60-490E-8E05-414F3AF5AC12}" type="slidenum">
              <a:rPr lang="ru-RU" altLang="ru-RU" sz="1400">
                <a:solidFill>
                  <a:srgbClr val="000000"/>
                </a:solidFill>
              </a:rPr>
              <a:pPr algn="r" eaLnBrk="1" hangingPunct="1">
                <a:buSzPct val="100000"/>
              </a:pPr>
              <a:t>14</a:t>
            </a:fld>
            <a:endParaRPr lang="ru-RU" altLang="ru-RU" sz="1400">
              <a:solidFill>
                <a:srgbClr val="000000"/>
              </a:solidFill>
            </a:endParaRPr>
          </a:p>
        </p:txBody>
      </p:sp>
      <p:sp>
        <p:nvSpPr>
          <p:cNvPr id="21506" name="Text Box 2"/>
          <p:cNvSpPr txBox="1">
            <a:spLocks noChangeArrowheads="1"/>
          </p:cNvSpPr>
          <p:nvPr/>
        </p:nvSpPr>
        <p:spPr bwMode="auto">
          <a:xfrm>
            <a:off x="508000" y="174625"/>
            <a:ext cx="9148763" cy="1166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400" b="1" dirty="0">
                <a:solidFill>
                  <a:srgbClr val="333399"/>
                </a:solidFill>
                <a:latin typeface="Bookman Old Style" panose="02050604050505020204" pitchFamily="18" charset="0"/>
              </a:rPr>
              <a:t>Структура доходов бюджета муниципального образования сельское поселение </a:t>
            </a:r>
            <a:r>
              <a:rPr lang="ru-RU" altLang="ru-RU" sz="2400" b="1" dirty="0" err="1">
                <a:solidFill>
                  <a:srgbClr val="333399"/>
                </a:solidFill>
                <a:latin typeface="Bookman Old Style" panose="02050604050505020204" pitchFamily="18" charset="0"/>
              </a:rPr>
              <a:t>Нешкан</a:t>
            </a:r>
            <a:r>
              <a:rPr lang="ru-RU" altLang="ru-RU" sz="2400" b="1" dirty="0">
                <a:solidFill>
                  <a:srgbClr val="333399"/>
                </a:solidFill>
                <a:latin typeface="Bookman Old Style" panose="02050604050505020204" pitchFamily="18" charset="0"/>
              </a:rPr>
              <a:t> на 2024 год</a:t>
            </a:r>
          </a:p>
        </p:txBody>
      </p:sp>
      <p:sp>
        <p:nvSpPr>
          <p:cNvPr id="20484" name="Text Box 5"/>
          <p:cNvSpPr txBox="1">
            <a:spLocks noChangeArrowheads="1"/>
          </p:cNvSpPr>
          <p:nvPr/>
        </p:nvSpPr>
        <p:spPr bwMode="auto">
          <a:xfrm>
            <a:off x="595313" y="1493846"/>
            <a:ext cx="8861425" cy="50212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1510" name="Line 6"/>
          <p:cNvSpPr>
            <a:spLocks noChangeShapeType="1"/>
          </p:cNvSpPr>
          <p:nvPr/>
        </p:nvSpPr>
        <p:spPr bwMode="auto">
          <a:xfrm>
            <a:off x="479425" y="1196975"/>
            <a:ext cx="9204325" cy="158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graphicFrame>
        <p:nvGraphicFramePr>
          <p:cNvPr id="2" name="Диаграмма 9"/>
          <p:cNvGraphicFramePr>
            <a:graphicFrameLocks/>
          </p:cNvGraphicFramePr>
          <p:nvPr>
            <p:extLst>
              <p:ext uri="{D42A27DB-BD31-4B8C-83A1-F6EECF244321}">
                <p14:modId xmlns:p14="http://schemas.microsoft.com/office/powerpoint/2010/main" val="3683716904"/>
              </p:ext>
            </p:extLst>
          </p:nvPr>
        </p:nvGraphicFramePr>
        <p:xfrm>
          <a:off x="129258" y="1292595"/>
          <a:ext cx="9433048" cy="5138747"/>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1506"/>
                                        </p:tgtEl>
                                        <p:attrNameLst>
                                          <p:attrName>style.visibility</p:attrName>
                                        </p:attrNameLst>
                                      </p:cBhvr>
                                      <p:to>
                                        <p:strVal val="visible"/>
                                      </p:to>
                                    </p:set>
                                    <p:animEffect transition="in" filter="wipe(up)">
                                      <p:cBhvr additive="repl">
                                        <p:cTn id="7" dur="2000"/>
                                        <p:tgtEl>
                                          <p:spTgt spid="21506"/>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1510"/>
                                        </p:tgtEl>
                                        <p:attrNameLst>
                                          <p:attrName>style.visibility</p:attrName>
                                        </p:attrNameLst>
                                      </p:cBhvr>
                                      <p:to>
                                        <p:strVal val="visible"/>
                                      </p:to>
                                    </p:set>
                                    <p:animEffect transition="in" filter="randombar(horizontal)">
                                      <p:cBhvr additive="repl">
                                        <p:cTn id="11" dur="2000"/>
                                        <p:tgtEl>
                                          <p:spTgt spid="215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21506"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76D8C1ED-7D8F-44FA-8CDD-019F7F1119EE}" type="slidenum">
              <a:rPr lang="ru-RU" altLang="ru-RU" sz="1400">
                <a:solidFill>
                  <a:srgbClr val="000000"/>
                </a:solidFill>
              </a:rPr>
              <a:pPr algn="r" eaLnBrk="1" hangingPunct="1">
                <a:buSzPct val="100000"/>
              </a:pPr>
              <a:t>15</a:t>
            </a:fld>
            <a:endParaRPr lang="ru-RU" altLang="ru-RU" sz="1400">
              <a:solidFill>
                <a:srgbClr val="000000"/>
              </a:solidFill>
            </a:endParaRPr>
          </a:p>
        </p:txBody>
      </p:sp>
      <p:sp>
        <p:nvSpPr>
          <p:cNvPr id="2" name="Text Box 2"/>
          <p:cNvSpPr txBox="1">
            <a:spLocks noChangeArrowheads="1"/>
          </p:cNvSpPr>
          <p:nvPr/>
        </p:nvSpPr>
        <p:spPr bwMode="auto">
          <a:xfrm>
            <a:off x="452438" y="214313"/>
            <a:ext cx="8915400" cy="1254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400" b="1" dirty="0">
                <a:solidFill>
                  <a:srgbClr val="333399"/>
                </a:solidFill>
                <a:latin typeface="Bookman Old Style" panose="02050604050505020204" pitchFamily="18" charset="0"/>
              </a:rPr>
              <a:t>Динамика поступлений доходов бюджета муниципального образования сельское поселение </a:t>
            </a:r>
            <a:r>
              <a:rPr lang="ru-RU" altLang="ru-RU" sz="2400" b="1" dirty="0" err="1">
                <a:solidFill>
                  <a:srgbClr val="333399"/>
                </a:solidFill>
                <a:latin typeface="Bookman Old Style" panose="02050604050505020204" pitchFamily="18" charset="0"/>
              </a:rPr>
              <a:t>Нешкан</a:t>
            </a:r>
            <a:r>
              <a:rPr lang="ru-RU" altLang="ru-RU" sz="2400" b="1" dirty="0">
                <a:solidFill>
                  <a:srgbClr val="333399"/>
                </a:solidFill>
                <a:latin typeface="Bookman Old Style" panose="02050604050505020204" pitchFamily="18" charset="0"/>
              </a:rPr>
              <a:t> за 2021-2023 годы и прогноз поступления доходов в 2024 году</a:t>
            </a:r>
          </a:p>
        </p:txBody>
      </p:sp>
      <p:sp>
        <p:nvSpPr>
          <p:cNvPr id="21508" name="Text Box 5"/>
          <p:cNvSpPr txBox="1">
            <a:spLocks noChangeArrowheads="1"/>
          </p:cNvSpPr>
          <p:nvPr/>
        </p:nvSpPr>
        <p:spPr bwMode="auto">
          <a:xfrm>
            <a:off x="595313" y="1556792"/>
            <a:ext cx="8861425" cy="49583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1510" name="Line 6"/>
          <p:cNvSpPr>
            <a:spLocks noChangeShapeType="1"/>
          </p:cNvSpPr>
          <p:nvPr/>
        </p:nvSpPr>
        <p:spPr bwMode="auto">
          <a:xfrm>
            <a:off x="595313" y="1643063"/>
            <a:ext cx="9145587" cy="46037"/>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graphicFrame>
        <p:nvGraphicFramePr>
          <p:cNvPr id="4" name="Диаграмма 8"/>
          <p:cNvGraphicFramePr>
            <a:graphicFrameLocks/>
          </p:cNvGraphicFramePr>
          <p:nvPr>
            <p:extLst>
              <p:ext uri="{D42A27DB-BD31-4B8C-83A1-F6EECF244321}">
                <p14:modId xmlns:p14="http://schemas.microsoft.com/office/powerpoint/2010/main" val="3358794656"/>
              </p:ext>
            </p:extLst>
          </p:nvPr>
        </p:nvGraphicFramePr>
        <p:xfrm>
          <a:off x="503238" y="1979613"/>
          <a:ext cx="8972550" cy="4327525"/>
        </p:xfrm>
        <a:graphic>
          <a:graphicData uri="http://schemas.openxmlformats.org/drawingml/2006/chart">
            <c:chart xmlns:c="http://schemas.openxmlformats.org/drawingml/2006/chart" xmlns:r="http://schemas.openxmlformats.org/officeDocument/2006/relationships" r:id="rId3"/>
          </a:graphicData>
        </a:graphic>
      </p:graphicFrame>
      <p:sp>
        <p:nvSpPr>
          <p:cNvPr id="21511" name="Прямоугольник 7"/>
          <p:cNvSpPr>
            <a:spLocks noChangeArrowheads="1"/>
          </p:cNvSpPr>
          <p:nvPr/>
        </p:nvSpPr>
        <p:spPr bwMode="auto">
          <a:xfrm>
            <a:off x="7110413" y="1679575"/>
            <a:ext cx="127793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1" hangingPunct="1">
              <a:buClr>
                <a:srgbClr val="000000"/>
              </a:buClr>
              <a:buSzPct val="100000"/>
              <a:buFont typeface="Times New Roman" panose="02020603050405020304" pitchFamily="18" charset="0"/>
              <a:buNone/>
            </a:pPr>
            <a:r>
              <a:rPr lang="ru-RU" altLang="ru-RU">
                <a:solidFill>
                  <a:schemeClr val="tx1"/>
                </a:solidFill>
              </a:rPr>
              <a:t>тыс.рублей</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
                                        </p:tgtEl>
                                        <p:attrNameLst>
                                          <p:attrName>style.visibility</p:attrName>
                                        </p:attrNameLst>
                                      </p:cBhvr>
                                      <p:to>
                                        <p:strVal val="visible"/>
                                      </p:to>
                                    </p:set>
                                    <p:animEffect transition="in" filter="wipe(up)">
                                      <p:cBhvr additive="repl">
                                        <p:cTn id="7" dur="2000"/>
                                        <p:tgtEl>
                                          <p:spTgt spid="2"/>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1510"/>
                                        </p:tgtEl>
                                        <p:attrNameLst>
                                          <p:attrName>style.visibility</p:attrName>
                                        </p:attrNameLst>
                                      </p:cBhvr>
                                      <p:to>
                                        <p:strVal val="visible"/>
                                      </p:to>
                                    </p:set>
                                    <p:animEffect transition="in" filter="randombar(horizontal)">
                                      <p:cBhvr additive="repl">
                                        <p:cTn id="11" dur="2000"/>
                                        <p:tgtEl>
                                          <p:spTgt spid="215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22530"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999D1F46-7448-4A56-A409-238426E70699}" type="slidenum">
              <a:rPr lang="ru-RU" altLang="ru-RU" sz="1400">
                <a:solidFill>
                  <a:srgbClr val="000000"/>
                </a:solidFill>
              </a:rPr>
              <a:pPr algn="r" eaLnBrk="1" hangingPunct="1">
                <a:buSzPct val="100000"/>
              </a:pPr>
              <a:t>16</a:t>
            </a:fld>
            <a:endParaRPr lang="ru-RU" altLang="ru-RU" sz="1400">
              <a:solidFill>
                <a:srgbClr val="000000"/>
              </a:solidFill>
            </a:endParaRPr>
          </a:p>
        </p:txBody>
      </p:sp>
      <p:sp>
        <p:nvSpPr>
          <p:cNvPr id="2" name="Text Box 2"/>
          <p:cNvSpPr txBox="1">
            <a:spLocks noChangeArrowheads="1"/>
          </p:cNvSpPr>
          <p:nvPr/>
        </p:nvSpPr>
        <p:spPr bwMode="auto">
          <a:xfrm>
            <a:off x="508000" y="174625"/>
            <a:ext cx="89154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800" b="1" dirty="0">
                <a:solidFill>
                  <a:srgbClr val="333399"/>
                </a:solidFill>
                <a:latin typeface="Bookman Old Style" panose="02050604050505020204" pitchFamily="18" charset="0"/>
              </a:rPr>
              <a:t>Налоговые доходы 174,8 </a:t>
            </a:r>
            <a:r>
              <a:rPr lang="ru-RU" altLang="ru-RU" sz="2800" b="1" dirty="0" err="1">
                <a:solidFill>
                  <a:srgbClr val="333399"/>
                </a:solidFill>
                <a:latin typeface="Bookman Old Style" panose="02050604050505020204" pitchFamily="18" charset="0"/>
              </a:rPr>
              <a:t>тыс.руб</a:t>
            </a:r>
            <a:r>
              <a:rPr lang="ru-RU" altLang="ru-RU" sz="2800" b="1" dirty="0">
                <a:solidFill>
                  <a:srgbClr val="333399"/>
                </a:solidFill>
                <a:latin typeface="Bookman Old Style" panose="02050604050505020204" pitchFamily="18" charset="0"/>
              </a:rPr>
              <a:t>.</a:t>
            </a:r>
          </a:p>
        </p:txBody>
      </p:sp>
      <p:sp>
        <p:nvSpPr>
          <p:cNvPr id="22532" name="Text Box 5"/>
          <p:cNvSpPr txBox="1">
            <a:spLocks noChangeArrowheads="1"/>
          </p:cNvSpPr>
          <p:nvPr/>
        </p:nvSpPr>
        <p:spPr bwMode="auto">
          <a:xfrm>
            <a:off x="595313" y="942975"/>
            <a:ext cx="8861425" cy="557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1510" name="Line 6"/>
          <p:cNvSpPr>
            <a:spLocks noChangeShapeType="1"/>
          </p:cNvSpPr>
          <p:nvPr/>
        </p:nvSpPr>
        <p:spPr bwMode="auto">
          <a:xfrm>
            <a:off x="311150" y="781050"/>
            <a:ext cx="9204325" cy="158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graphicFrame>
        <p:nvGraphicFramePr>
          <p:cNvPr id="3" name="Диаграмма 8"/>
          <p:cNvGraphicFramePr>
            <a:graphicFrameLocks/>
          </p:cNvGraphicFramePr>
          <p:nvPr>
            <p:extLst>
              <p:ext uri="{D42A27DB-BD31-4B8C-83A1-F6EECF244321}">
                <p14:modId xmlns:p14="http://schemas.microsoft.com/office/powerpoint/2010/main" val="1527507357"/>
              </p:ext>
            </p:extLst>
          </p:nvPr>
        </p:nvGraphicFramePr>
        <p:xfrm>
          <a:off x="431800" y="1277938"/>
          <a:ext cx="9186863" cy="5172075"/>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
                                        </p:tgtEl>
                                        <p:attrNameLst>
                                          <p:attrName>style.visibility</p:attrName>
                                        </p:attrNameLst>
                                      </p:cBhvr>
                                      <p:to>
                                        <p:strVal val="visible"/>
                                      </p:to>
                                    </p:set>
                                    <p:animEffect transition="in" filter="wipe(up)">
                                      <p:cBhvr additive="repl">
                                        <p:cTn id="7" dur="2000"/>
                                        <p:tgtEl>
                                          <p:spTgt spid="2"/>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1510"/>
                                        </p:tgtEl>
                                        <p:attrNameLst>
                                          <p:attrName>style.visibility</p:attrName>
                                        </p:attrNameLst>
                                      </p:cBhvr>
                                      <p:to>
                                        <p:strVal val="visible"/>
                                      </p:to>
                                    </p:set>
                                    <p:animEffect transition="in" filter="randombar(horizontal)">
                                      <p:cBhvr additive="repl">
                                        <p:cTn id="11" dur="2000"/>
                                        <p:tgtEl>
                                          <p:spTgt spid="215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23554"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1CDEFCF2-B0CC-45ED-8674-790C5DEC0941}" type="slidenum">
              <a:rPr lang="ru-RU" altLang="ru-RU" sz="1400">
                <a:solidFill>
                  <a:srgbClr val="000000"/>
                </a:solidFill>
              </a:rPr>
              <a:pPr algn="r" eaLnBrk="1" hangingPunct="1">
                <a:buSzPct val="100000"/>
              </a:pPr>
              <a:t>17</a:t>
            </a:fld>
            <a:endParaRPr lang="ru-RU" altLang="ru-RU" sz="1400">
              <a:solidFill>
                <a:srgbClr val="000000"/>
              </a:solidFill>
            </a:endParaRPr>
          </a:p>
        </p:txBody>
      </p:sp>
      <p:sp>
        <p:nvSpPr>
          <p:cNvPr id="2" name="Text Box 2"/>
          <p:cNvSpPr txBox="1">
            <a:spLocks noChangeArrowheads="1"/>
          </p:cNvSpPr>
          <p:nvPr/>
        </p:nvSpPr>
        <p:spPr bwMode="auto">
          <a:xfrm>
            <a:off x="508000" y="174625"/>
            <a:ext cx="8915400" cy="968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endParaRPr lang="ru-RU" altLang="ru-RU" sz="2400" b="1" dirty="0">
              <a:solidFill>
                <a:srgbClr val="333399"/>
              </a:solidFill>
              <a:latin typeface="Bookman Old Style" panose="02050604050505020204" pitchFamily="18" charset="0"/>
            </a:endParaRPr>
          </a:p>
          <a:p>
            <a:pPr algn="ctr" eaLnBrk="1" hangingPunct="1">
              <a:buSzPct val="100000"/>
            </a:pPr>
            <a:r>
              <a:rPr lang="ru-RU" altLang="ru-RU" sz="2400" b="1" dirty="0">
                <a:solidFill>
                  <a:srgbClr val="333399"/>
                </a:solidFill>
                <a:latin typeface="Bookman Old Style" panose="02050604050505020204" pitchFamily="18" charset="0"/>
              </a:rPr>
              <a:t>Динамика поступлений налоговых доходов муниципального образования сельское поселение </a:t>
            </a:r>
            <a:r>
              <a:rPr lang="ru-RU" altLang="ru-RU" sz="2400" b="1" dirty="0" err="1">
                <a:solidFill>
                  <a:srgbClr val="333399"/>
                </a:solidFill>
                <a:latin typeface="Bookman Old Style" panose="02050604050505020204" pitchFamily="18" charset="0"/>
              </a:rPr>
              <a:t>Нешкан</a:t>
            </a:r>
            <a:r>
              <a:rPr lang="ru-RU" altLang="ru-RU" sz="2400" b="1" dirty="0">
                <a:solidFill>
                  <a:srgbClr val="333399"/>
                </a:solidFill>
                <a:latin typeface="Bookman Old Style" panose="02050604050505020204" pitchFamily="18" charset="0"/>
              </a:rPr>
              <a:t> за 2021-2023 годы и прогноз поступления в 2024 году</a:t>
            </a:r>
          </a:p>
        </p:txBody>
      </p:sp>
      <p:sp>
        <p:nvSpPr>
          <p:cNvPr id="23556" name="Text Box 5"/>
          <p:cNvSpPr txBox="1">
            <a:spLocks noChangeArrowheads="1"/>
          </p:cNvSpPr>
          <p:nvPr/>
        </p:nvSpPr>
        <p:spPr bwMode="auto">
          <a:xfrm>
            <a:off x="595313" y="1590675"/>
            <a:ext cx="8861425" cy="4924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1510" name="Line 6"/>
          <p:cNvSpPr>
            <a:spLocks noChangeShapeType="1"/>
          </p:cNvSpPr>
          <p:nvPr/>
        </p:nvSpPr>
        <p:spPr bwMode="auto">
          <a:xfrm flipV="1">
            <a:off x="452438" y="1590675"/>
            <a:ext cx="9145587" cy="4603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graphicFrame>
        <p:nvGraphicFramePr>
          <p:cNvPr id="3" name="Диаграмма 8"/>
          <p:cNvGraphicFramePr>
            <a:graphicFrameLocks/>
          </p:cNvGraphicFramePr>
          <p:nvPr>
            <p:extLst>
              <p:ext uri="{D42A27DB-BD31-4B8C-83A1-F6EECF244321}">
                <p14:modId xmlns:p14="http://schemas.microsoft.com/office/powerpoint/2010/main" val="2216012094"/>
              </p:ext>
            </p:extLst>
          </p:nvPr>
        </p:nvGraphicFramePr>
        <p:xfrm>
          <a:off x="479425" y="1768475"/>
          <a:ext cx="8972550" cy="4470400"/>
        </p:xfrm>
        <a:graphic>
          <a:graphicData uri="http://schemas.openxmlformats.org/drawingml/2006/chart">
            <c:chart xmlns:c="http://schemas.openxmlformats.org/drawingml/2006/chart" xmlns:r="http://schemas.openxmlformats.org/officeDocument/2006/relationships" r:id="rId3"/>
          </a:graphicData>
        </a:graphic>
      </p:graphicFrame>
      <p:sp>
        <p:nvSpPr>
          <p:cNvPr id="23559" name="Прямоугольник 7"/>
          <p:cNvSpPr>
            <a:spLocks noChangeArrowheads="1"/>
          </p:cNvSpPr>
          <p:nvPr/>
        </p:nvSpPr>
        <p:spPr bwMode="auto">
          <a:xfrm>
            <a:off x="7312025" y="1804988"/>
            <a:ext cx="1277938"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1" hangingPunct="1">
              <a:buClr>
                <a:srgbClr val="000000"/>
              </a:buClr>
              <a:buSzPct val="100000"/>
              <a:buFont typeface="Times New Roman" panose="02020603050405020304" pitchFamily="18" charset="0"/>
              <a:buNone/>
            </a:pPr>
            <a:r>
              <a:rPr lang="ru-RU" altLang="ru-RU">
                <a:solidFill>
                  <a:schemeClr val="tx1"/>
                </a:solidFill>
              </a:rPr>
              <a:t>тыс.рублей</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
                                        </p:tgtEl>
                                        <p:attrNameLst>
                                          <p:attrName>style.visibility</p:attrName>
                                        </p:attrNameLst>
                                      </p:cBhvr>
                                      <p:to>
                                        <p:strVal val="visible"/>
                                      </p:to>
                                    </p:set>
                                    <p:animEffect transition="in" filter="wipe(up)">
                                      <p:cBhvr additive="repl">
                                        <p:cTn id="7" dur="2000"/>
                                        <p:tgtEl>
                                          <p:spTgt spid="2"/>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1510"/>
                                        </p:tgtEl>
                                        <p:attrNameLst>
                                          <p:attrName>style.visibility</p:attrName>
                                        </p:attrNameLst>
                                      </p:cBhvr>
                                      <p:to>
                                        <p:strVal val="visible"/>
                                      </p:to>
                                    </p:set>
                                    <p:animEffect transition="in" filter="randombar(horizontal)">
                                      <p:cBhvr additive="repl">
                                        <p:cTn id="11" dur="2000"/>
                                        <p:tgtEl>
                                          <p:spTgt spid="215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24578"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6F62086F-6D35-45F7-A921-509D58836ECE}" type="slidenum">
              <a:rPr lang="ru-RU" altLang="ru-RU" sz="1400">
                <a:solidFill>
                  <a:srgbClr val="000000"/>
                </a:solidFill>
              </a:rPr>
              <a:pPr algn="r" eaLnBrk="1" hangingPunct="1">
                <a:buSzPct val="100000"/>
              </a:pPr>
              <a:t>18</a:t>
            </a:fld>
            <a:endParaRPr lang="ru-RU" altLang="ru-RU" sz="1400">
              <a:solidFill>
                <a:srgbClr val="000000"/>
              </a:solidFill>
            </a:endParaRPr>
          </a:p>
        </p:txBody>
      </p:sp>
      <p:sp>
        <p:nvSpPr>
          <p:cNvPr id="21506" name="Text Box 2"/>
          <p:cNvSpPr txBox="1">
            <a:spLocks noChangeArrowheads="1"/>
          </p:cNvSpPr>
          <p:nvPr/>
        </p:nvSpPr>
        <p:spPr bwMode="auto">
          <a:xfrm>
            <a:off x="508000" y="174625"/>
            <a:ext cx="8915400" cy="896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endParaRPr lang="ru-RU" altLang="ru-RU" sz="2400" b="1" dirty="0">
              <a:solidFill>
                <a:srgbClr val="333399"/>
              </a:solidFill>
              <a:latin typeface="Bookman Old Style" panose="02050604050505020204" pitchFamily="18" charset="0"/>
            </a:endParaRPr>
          </a:p>
          <a:p>
            <a:pPr algn="ctr" eaLnBrk="1" hangingPunct="1">
              <a:buSzPct val="100000"/>
            </a:pPr>
            <a:endParaRPr lang="ru-RU" altLang="ru-RU" sz="2400" b="1" dirty="0">
              <a:solidFill>
                <a:srgbClr val="333399"/>
              </a:solidFill>
              <a:latin typeface="Bookman Old Style" panose="02050604050505020204" pitchFamily="18" charset="0"/>
            </a:endParaRPr>
          </a:p>
          <a:p>
            <a:pPr algn="ctr" eaLnBrk="1" hangingPunct="1">
              <a:buSzPct val="100000"/>
            </a:pPr>
            <a:r>
              <a:rPr lang="ru-RU" altLang="ru-RU" sz="2400" b="1" dirty="0">
                <a:solidFill>
                  <a:srgbClr val="333399"/>
                </a:solidFill>
                <a:latin typeface="Bookman Old Style" panose="02050604050505020204" pitchFamily="18" charset="0"/>
              </a:rPr>
              <a:t>Динамика поступлений неналоговых доходов бюджета муниципального образования сельское поселение </a:t>
            </a:r>
            <a:r>
              <a:rPr lang="ru-RU" altLang="ru-RU" sz="2400" b="1" dirty="0" err="1">
                <a:solidFill>
                  <a:srgbClr val="333399"/>
                </a:solidFill>
                <a:latin typeface="Bookman Old Style" panose="02050604050505020204" pitchFamily="18" charset="0"/>
              </a:rPr>
              <a:t>Нешкан</a:t>
            </a:r>
            <a:r>
              <a:rPr lang="ru-RU" altLang="ru-RU" sz="2400" b="1" dirty="0">
                <a:solidFill>
                  <a:srgbClr val="333399"/>
                </a:solidFill>
                <a:latin typeface="Bookman Old Style" panose="02050604050505020204" pitchFamily="18" charset="0"/>
              </a:rPr>
              <a:t> за 2021-2023 годы и прогноз поступления неналоговых доходов в 2024 году</a:t>
            </a:r>
          </a:p>
        </p:txBody>
      </p:sp>
      <p:sp>
        <p:nvSpPr>
          <p:cNvPr id="24580" name="Text Box 5"/>
          <p:cNvSpPr txBox="1">
            <a:spLocks noChangeArrowheads="1"/>
          </p:cNvSpPr>
          <p:nvPr/>
        </p:nvSpPr>
        <p:spPr bwMode="auto">
          <a:xfrm>
            <a:off x="595313" y="1700213"/>
            <a:ext cx="8861425" cy="4814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1510" name="Line 6"/>
          <p:cNvSpPr>
            <a:spLocks noChangeShapeType="1"/>
          </p:cNvSpPr>
          <p:nvPr/>
        </p:nvSpPr>
        <p:spPr bwMode="auto">
          <a:xfrm flipV="1">
            <a:off x="315913" y="1700213"/>
            <a:ext cx="9217025" cy="46037"/>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graphicFrame>
        <p:nvGraphicFramePr>
          <p:cNvPr id="2" name="Диаграмма 8"/>
          <p:cNvGraphicFramePr>
            <a:graphicFrameLocks/>
          </p:cNvGraphicFramePr>
          <p:nvPr>
            <p:extLst>
              <p:ext uri="{D42A27DB-BD31-4B8C-83A1-F6EECF244321}">
                <p14:modId xmlns:p14="http://schemas.microsoft.com/office/powerpoint/2010/main" val="1780214225"/>
              </p:ext>
            </p:extLst>
          </p:nvPr>
        </p:nvGraphicFramePr>
        <p:xfrm>
          <a:off x="431800" y="1765300"/>
          <a:ext cx="8972550" cy="4470400"/>
        </p:xfrm>
        <a:graphic>
          <a:graphicData uri="http://schemas.openxmlformats.org/drawingml/2006/chart">
            <c:chart xmlns:c="http://schemas.openxmlformats.org/drawingml/2006/chart" xmlns:r="http://schemas.openxmlformats.org/officeDocument/2006/relationships" r:id="rId3"/>
          </a:graphicData>
        </a:graphic>
      </p:graphicFrame>
      <p:sp>
        <p:nvSpPr>
          <p:cNvPr id="24583" name="Прямоугольник 7"/>
          <p:cNvSpPr>
            <a:spLocks noChangeArrowheads="1"/>
          </p:cNvSpPr>
          <p:nvPr/>
        </p:nvSpPr>
        <p:spPr bwMode="auto">
          <a:xfrm>
            <a:off x="6811963" y="1831975"/>
            <a:ext cx="127793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1" hangingPunct="1">
              <a:buClr>
                <a:srgbClr val="000000"/>
              </a:buClr>
              <a:buSzPct val="100000"/>
              <a:buFont typeface="Times New Roman" panose="02020603050405020304" pitchFamily="18" charset="0"/>
              <a:buNone/>
            </a:pPr>
            <a:r>
              <a:rPr lang="ru-RU" altLang="ru-RU">
                <a:solidFill>
                  <a:schemeClr val="tx1"/>
                </a:solidFill>
              </a:rPr>
              <a:t>тыс.рублей</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1506"/>
                                        </p:tgtEl>
                                        <p:attrNameLst>
                                          <p:attrName>style.visibility</p:attrName>
                                        </p:attrNameLst>
                                      </p:cBhvr>
                                      <p:to>
                                        <p:strVal val="visible"/>
                                      </p:to>
                                    </p:set>
                                    <p:animEffect transition="in" filter="wipe(up)">
                                      <p:cBhvr additive="repl">
                                        <p:cTn id="7" dur="2000"/>
                                        <p:tgtEl>
                                          <p:spTgt spid="21506"/>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1510"/>
                                        </p:tgtEl>
                                        <p:attrNameLst>
                                          <p:attrName>style.visibility</p:attrName>
                                        </p:attrNameLst>
                                      </p:cBhvr>
                                      <p:to>
                                        <p:strVal val="visible"/>
                                      </p:to>
                                    </p:set>
                                    <p:animEffect transition="in" filter="randombar(horizontal)">
                                      <p:cBhvr additive="repl">
                                        <p:cTn id="11" dur="2000"/>
                                        <p:tgtEl>
                                          <p:spTgt spid="215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25602"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F35F3EDF-06D1-4BE0-9D00-86520987A653}" type="slidenum">
              <a:rPr lang="ru-RU" altLang="ru-RU" sz="1400">
                <a:solidFill>
                  <a:srgbClr val="000000"/>
                </a:solidFill>
              </a:rPr>
              <a:pPr algn="r" eaLnBrk="1" hangingPunct="1">
                <a:buSzPct val="100000"/>
              </a:pPr>
              <a:t>19</a:t>
            </a:fld>
            <a:endParaRPr lang="ru-RU" altLang="ru-RU" sz="1400">
              <a:solidFill>
                <a:srgbClr val="000000"/>
              </a:solidFill>
            </a:endParaRPr>
          </a:p>
        </p:txBody>
      </p:sp>
      <p:sp>
        <p:nvSpPr>
          <p:cNvPr id="21506" name="Text Box 2"/>
          <p:cNvSpPr txBox="1">
            <a:spLocks noChangeArrowheads="1"/>
          </p:cNvSpPr>
          <p:nvPr/>
        </p:nvSpPr>
        <p:spPr bwMode="auto">
          <a:xfrm>
            <a:off x="0" y="174625"/>
            <a:ext cx="9907588"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800" b="1" dirty="0">
                <a:solidFill>
                  <a:srgbClr val="333399"/>
                </a:solidFill>
                <a:latin typeface="Bookman Old Style" panose="02050604050505020204" pitchFamily="18" charset="0"/>
              </a:rPr>
              <a:t>Безвозмездные поступления 5 959,3 </a:t>
            </a:r>
            <a:r>
              <a:rPr lang="ru-RU" altLang="ru-RU" sz="2800" b="1" dirty="0" err="1">
                <a:solidFill>
                  <a:srgbClr val="333399"/>
                </a:solidFill>
                <a:latin typeface="Bookman Old Style" panose="02050604050505020204" pitchFamily="18" charset="0"/>
              </a:rPr>
              <a:t>тыс.руб</a:t>
            </a:r>
            <a:r>
              <a:rPr lang="ru-RU" altLang="ru-RU" sz="2800" b="1" dirty="0">
                <a:solidFill>
                  <a:srgbClr val="333399"/>
                </a:solidFill>
                <a:latin typeface="Bookman Old Style" panose="02050604050505020204" pitchFamily="18" charset="0"/>
              </a:rPr>
              <a:t>.</a:t>
            </a:r>
          </a:p>
        </p:txBody>
      </p:sp>
      <p:sp>
        <p:nvSpPr>
          <p:cNvPr id="25604" name="Text Box 5"/>
          <p:cNvSpPr txBox="1">
            <a:spLocks noChangeArrowheads="1"/>
          </p:cNvSpPr>
          <p:nvPr/>
        </p:nvSpPr>
        <p:spPr bwMode="auto">
          <a:xfrm>
            <a:off x="595313" y="942975"/>
            <a:ext cx="8861425" cy="557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1510" name="Line 6"/>
          <p:cNvSpPr>
            <a:spLocks noChangeShapeType="1"/>
          </p:cNvSpPr>
          <p:nvPr/>
        </p:nvSpPr>
        <p:spPr bwMode="auto">
          <a:xfrm>
            <a:off x="311150" y="781050"/>
            <a:ext cx="9204325" cy="158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graphicFrame>
        <p:nvGraphicFramePr>
          <p:cNvPr id="2" name="Диаграмма 8"/>
          <p:cNvGraphicFramePr>
            <a:graphicFrameLocks/>
          </p:cNvGraphicFramePr>
          <p:nvPr>
            <p:extLst>
              <p:ext uri="{D42A27DB-BD31-4B8C-83A1-F6EECF244321}">
                <p14:modId xmlns:p14="http://schemas.microsoft.com/office/powerpoint/2010/main" val="2231356989"/>
              </p:ext>
            </p:extLst>
          </p:nvPr>
        </p:nvGraphicFramePr>
        <p:xfrm>
          <a:off x="431800" y="1122363"/>
          <a:ext cx="8972550" cy="5113337"/>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1506"/>
                                        </p:tgtEl>
                                        <p:attrNameLst>
                                          <p:attrName>style.visibility</p:attrName>
                                        </p:attrNameLst>
                                      </p:cBhvr>
                                      <p:to>
                                        <p:strVal val="visible"/>
                                      </p:to>
                                    </p:set>
                                    <p:animEffect transition="in" filter="wipe(up)">
                                      <p:cBhvr additive="repl">
                                        <p:cTn id="7" dur="2000"/>
                                        <p:tgtEl>
                                          <p:spTgt spid="21506"/>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1510"/>
                                        </p:tgtEl>
                                        <p:attrNameLst>
                                          <p:attrName>style.visibility</p:attrName>
                                        </p:attrNameLst>
                                      </p:cBhvr>
                                      <p:to>
                                        <p:strVal val="visible"/>
                                      </p:to>
                                    </p:set>
                                    <p:animEffect transition="in" filter="randombar(horizontal)">
                                      <p:cBhvr additive="repl">
                                        <p:cTn id="11" dur="2000"/>
                                        <p:tgtEl>
                                          <p:spTgt spid="215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8194" name="Text Box 1"/>
          <p:cNvSpPr txBox="1">
            <a:spLocks noChangeArrowheads="1"/>
          </p:cNvSpPr>
          <p:nvPr/>
        </p:nvSpPr>
        <p:spPr bwMode="auto">
          <a:xfrm>
            <a:off x="7099300" y="6248400"/>
            <a:ext cx="2311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b"/>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6E5BC88E-EF45-42DD-AC13-F853A06000B4}" type="slidenum">
              <a:rPr lang="ru-RU" altLang="ru-RU" sz="1200">
                <a:solidFill>
                  <a:srgbClr val="000000"/>
                </a:solidFill>
              </a:rPr>
              <a:pPr algn="r" eaLnBrk="1" hangingPunct="1">
                <a:buSzPct val="100000"/>
              </a:pPr>
              <a:t>2</a:t>
            </a:fld>
            <a:endParaRPr lang="ru-RU" altLang="ru-RU" sz="1200">
              <a:solidFill>
                <a:srgbClr val="000000"/>
              </a:solidFill>
            </a:endParaRPr>
          </a:p>
        </p:txBody>
      </p:sp>
      <p:sp>
        <p:nvSpPr>
          <p:cNvPr id="7170" name="Text Box 2"/>
          <p:cNvSpPr txBox="1">
            <a:spLocks noChangeArrowheads="1"/>
          </p:cNvSpPr>
          <p:nvPr/>
        </p:nvSpPr>
        <p:spPr bwMode="auto">
          <a:xfrm>
            <a:off x="508000" y="1136650"/>
            <a:ext cx="8969375" cy="4789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54000" rIns="54000"/>
          <a:lstStyle>
            <a:lvl1pPr marL="1588" indent="361950">
              <a:tabLst>
                <a:tab pos="571500" algn="l"/>
                <a:tab pos="1485900" algn="l"/>
                <a:tab pos="2400300" algn="l"/>
                <a:tab pos="3314700" algn="l"/>
                <a:tab pos="4229100" algn="l"/>
                <a:tab pos="5143500" algn="l"/>
                <a:tab pos="6057900" algn="l"/>
                <a:tab pos="6972300" algn="l"/>
                <a:tab pos="7886700" algn="l"/>
                <a:tab pos="8801100" algn="l"/>
                <a:tab pos="9715500" algn="l"/>
              </a:tabLst>
              <a:defRPr>
                <a:solidFill>
                  <a:schemeClr val="bg1"/>
                </a:solidFill>
                <a:latin typeface="Times New Roman" panose="02020603050405020304" pitchFamily="18" charset="0"/>
                <a:ea typeface="SimSun" panose="02010600030101010101" pitchFamily="2" charset="-122"/>
              </a:defRPr>
            </a:lvl1pPr>
            <a:lvl2pPr>
              <a:tabLst>
                <a:tab pos="571500" algn="l"/>
                <a:tab pos="1485900" algn="l"/>
                <a:tab pos="2400300" algn="l"/>
                <a:tab pos="3314700" algn="l"/>
                <a:tab pos="4229100" algn="l"/>
                <a:tab pos="5143500" algn="l"/>
                <a:tab pos="6057900" algn="l"/>
                <a:tab pos="6972300" algn="l"/>
                <a:tab pos="7886700" algn="l"/>
                <a:tab pos="8801100" algn="l"/>
                <a:tab pos="9715500" algn="l"/>
              </a:tabLst>
              <a:defRPr>
                <a:solidFill>
                  <a:schemeClr val="bg1"/>
                </a:solidFill>
                <a:latin typeface="Times New Roman" panose="02020603050405020304" pitchFamily="18" charset="0"/>
                <a:ea typeface="SimSun" panose="02010600030101010101" pitchFamily="2" charset="-122"/>
              </a:defRPr>
            </a:lvl2pPr>
            <a:lvl3pPr>
              <a:tabLst>
                <a:tab pos="571500" algn="l"/>
                <a:tab pos="1485900" algn="l"/>
                <a:tab pos="2400300" algn="l"/>
                <a:tab pos="3314700" algn="l"/>
                <a:tab pos="4229100" algn="l"/>
                <a:tab pos="5143500" algn="l"/>
                <a:tab pos="6057900" algn="l"/>
                <a:tab pos="6972300" algn="l"/>
                <a:tab pos="7886700" algn="l"/>
                <a:tab pos="8801100" algn="l"/>
                <a:tab pos="9715500" algn="l"/>
              </a:tabLst>
              <a:defRPr>
                <a:solidFill>
                  <a:schemeClr val="bg1"/>
                </a:solidFill>
                <a:latin typeface="Times New Roman" panose="02020603050405020304" pitchFamily="18" charset="0"/>
                <a:ea typeface="SimSun" panose="02010600030101010101" pitchFamily="2" charset="-122"/>
              </a:defRPr>
            </a:lvl3pPr>
            <a:lvl4pPr>
              <a:tabLst>
                <a:tab pos="571500" algn="l"/>
                <a:tab pos="1485900" algn="l"/>
                <a:tab pos="2400300" algn="l"/>
                <a:tab pos="3314700" algn="l"/>
                <a:tab pos="4229100" algn="l"/>
                <a:tab pos="5143500" algn="l"/>
                <a:tab pos="6057900" algn="l"/>
                <a:tab pos="6972300" algn="l"/>
                <a:tab pos="7886700" algn="l"/>
                <a:tab pos="8801100" algn="l"/>
                <a:tab pos="9715500" algn="l"/>
              </a:tabLst>
              <a:defRPr>
                <a:solidFill>
                  <a:schemeClr val="bg1"/>
                </a:solidFill>
                <a:latin typeface="Times New Roman" panose="02020603050405020304" pitchFamily="18" charset="0"/>
                <a:ea typeface="SimSun" panose="02010600030101010101" pitchFamily="2" charset="-122"/>
              </a:defRPr>
            </a:lvl4pPr>
            <a:lvl5pPr>
              <a:tabLst>
                <a:tab pos="571500" algn="l"/>
                <a:tab pos="1485900" algn="l"/>
                <a:tab pos="2400300" algn="l"/>
                <a:tab pos="3314700" algn="l"/>
                <a:tab pos="4229100" algn="l"/>
                <a:tab pos="5143500" algn="l"/>
                <a:tab pos="6057900" algn="l"/>
                <a:tab pos="6972300" algn="l"/>
                <a:tab pos="7886700" algn="l"/>
                <a:tab pos="8801100" algn="l"/>
                <a:tab pos="97155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571500" algn="l"/>
                <a:tab pos="1485900" algn="l"/>
                <a:tab pos="2400300" algn="l"/>
                <a:tab pos="3314700" algn="l"/>
                <a:tab pos="4229100" algn="l"/>
                <a:tab pos="5143500" algn="l"/>
                <a:tab pos="6057900" algn="l"/>
                <a:tab pos="6972300" algn="l"/>
                <a:tab pos="7886700" algn="l"/>
                <a:tab pos="8801100" algn="l"/>
                <a:tab pos="97155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571500" algn="l"/>
                <a:tab pos="1485900" algn="l"/>
                <a:tab pos="2400300" algn="l"/>
                <a:tab pos="3314700" algn="l"/>
                <a:tab pos="4229100" algn="l"/>
                <a:tab pos="5143500" algn="l"/>
                <a:tab pos="6057900" algn="l"/>
                <a:tab pos="6972300" algn="l"/>
                <a:tab pos="7886700" algn="l"/>
                <a:tab pos="8801100" algn="l"/>
                <a:tab pos="97155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571500" algn="l"/>
                <a:tab pos="1485900" algn="l"/>
                <a:tab pos="2400300" algn="l"/>
                <a:tab pos="3314700" algn="l"/>
                <a:tab pos="4229100" algn="l"/>
                <a:tab pos="5143500" algn="l"/>
                <a:tab pos="6057900" algn="l"/>
                <a:tab pos="6972300" algn="l"/>
                <a:tab pos="7886700" algn="l"/>
                <a:tab pos="8801100" algn="l"/>
                <a:tab pos="97155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571500" algn="l"/>
                <a:tab pos="1485900" algn="l"/>
                <a:tab pos="2400300" algn="l"/>
                <a:tab pos="3314700" algn="l"/>
                <a:tab pos="4229100" algn="l"/>
                <a:tab pos="5143500" algn="l"/>
                <a:tab pos="6057900" algn="l"/>
                <a:tab pos="6972300" algn="l"/>
                <a:tab pos="7886700" algn="l"/>
                <a:tab pos="8801100" algn="l"/>
                <a:tab pos="9715500" algn="l"/>
              </a:tabLst>
              <a:defRPr>
                <a:solidFill>
                  <a:schemeClr val="bg1"/>
                </a:solidFill>
                <a:latin typeface="Times New Roman" panose="02020603050405020304" pitchFamily="18" charset="0"/>
                <a:ea typeface="SimSun" panose="02010600030101010101" pitchFamily="2" charset="-122"/>
              </a:defRPr>
            </a:lvl9pPr>
          </a:lstStyle>
          <a:p>
            <a:pPr algn="just" eaLnBrk="1" hangingPunct="1">
              <a:spcBef>
                <a:spcPts val="425"/>
              </a:spcBef>
              <a:buSzPct val="75000"/>
            </a:pPr>
            <a:r>
              <a:rPr lang="ru-RU" altLang="ru-RU" sz="1700" b="1">
                <a:solidFill>
                  <a:srgbClr val="00007D"/>
                </a:solidFill>
              </a:rPr>
              <a:t>Бюджет играет центральную роль в экономике муниципального образования  сельское поселение Нешкан и решении различных проблем в его развитии. Внимательное изучение бюджета дает представление о намерениях муниципальной власти, ее политике, распределении ею финансовых ресурсов. Благодаря анализу бюджета можно установить, как распределяются денежные средства, расходуются ли они по назначению. Контроль за местным бюджетом особенно уместен, если иметь в виду, что он формируется за счет граждан и организаций. Эти средства изымаются в виде налогов, различных сборов и пошлин у физических и юридических лиц для проведения значимой для общества деятельности. Проверка фактического использования бюджетных средств закономерный и обязательный процесс, особенно в условия недостатка имеющихся резервов. Именно поэтому пришло время для опубликования простого и доступного для каждого гражданина анализа бюджета и бюджетных процессов. И мы надеемся что данная презентация послужит обеспечению роста интереса граждан к вопросам использования бюджета. Ведь только при наличии у граждан чувства собственной причастности к бюджетному процессу и возможности высказать свое мнение можно рассчитывать на то, что население будет добросовестно участвовать как в формировании бюджета, так и его исполнении.</a:t>
            </a:r>
          </a:p>
        </p:txBody>
      </p:sp>
      <p:sp>
        <p:nvSpPr>
          <p:cNvPr id="7171" name="Rectangle 3"/>
          <p:cNvSpPr>
            <a:spLocks noChangeArrowheads="1"/>
          </p:cNvSpPr>
          <p:nvPr/>
        </p:nvSpPr>
        <p:spPr bwMode="auto">
          <a:xfrm>
            <a:off x="2076450" y="511175"/>
            <a:ext cx="5732463" cy="404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3600" b="1">
                <a:solidFill>
                  <a:srgbClr val="00007D"/>
                </a:solidFill>
                <a:latin typeface="Bookman Old Style" panose="02050604050505020204" pitchFamily="18" charset="0"/>
              </a:rPr>
              <a:t>Предисловие</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 fill="hold" nodeType="afterEffect">
                                  <p:stCondLst>
                                    <p:cond delay="0"/>
                                  </p:stCondLst>
                                  <p:childTnLst>
                                    <p:set>
                                      <p:cBhvr additive="repl">
                                        <p:cTn id="6" dur="1" fill="hold">
                                          <p:stCondLst>
                                            <p:cond delay="0"/>
                                          </p:stCondLst>
                                        </p:cTn>
                                        <p:tgtEl>
                                          <p:spTgt spid="7171"/>
                                        </p:tgtEl>
                                        <p:attrNameLst>
                                          <p:attrName>style.visibility</p:attrName>
                                        </p:attrNameLst>
                                      </p:cBhvr>
                                      <p:to>
                                        <p:strVal val="visible"/>
                                      </p:to>
                                    </p:set>
                                    <p:anim calcmode="lin" valueType="num">
                                      <p:cBhvr>
                                        <p:cTn id="7" dur="2000" fill="hold"/>
                                        <p:tgtEl>
                                          <p:spTgt spid="7171"/>
                                        </p:tgtEl>
                                        <p:attrNameLst>
                                          <p:attrName>ppt_x</p:attrName>
                                        </p:attrNameLst>
                                      </p:cBhvr>
                                      <p:tavLst>
                                        <p:tav tm="100000">
                                          <p:val>
                                            <p:strVal val="#ppt_x"/>
                                          </p:val>
                                        </p:tav>
                                        <p:tav tm="100000">
                                          <p:val>
                                            <p:strVal val="#ppt_x"/>
                                          </p:val>
                                        </p:tav>
                                      </p:tavLst>
                                    </p:anim>
                                    <p:anim calcmode="lin" valueType="num">
                                      <p:cBhvr>
                                        <p:cTn id="8" dur="2000" fill="hold"/>
                                        <p:tgtEl>
                                          <p:spTgt spid="7171"/>
                                        </p:tgtEl>
                                        <p:attrNameLst>
                                          <p:attrName>ppt_y</p:attrName>
                                        </p:attrNameLst>
                                      </p:cBhvr>
                                      <p:tavLst>
                                        <p:tav tm="100000">
                                          <p:val>
                                            <p:strVal val="0-#ppt_h/2"/>
                                          </p:val>
                                        </p:tav>
                                        <p:tav tm="100000">
                                          <p:val>
                                            <p:strVal val="#ppt_y"/>
                                          </p:val>
                                        </p:tav>
                                      </p:tavLst>
                                    </p:anim>
                                  </p:childTnLst>
                                </p:cTn>
                              </p:par>
                            </p:childTnLst>
                          </p:cTn>
                        </p:par>
                        <p:par>
                          <p:cTn id="9" fill="hold" nodeType="afterGroup">
                            <p:stCondLst>
                              <p:cond delay="2000"/>
                            </p:stCondLst>
                            <p:childTnLst>
                              <p:par>
                                <p:cTn id="10" presetID="7" presetClass="entr" presetSubtype="4" fill="hold" nodeType="afterEffect">
                                  <p:stCondLst>
                                    <p:cond delay="0"/>
                                  </p:stCondLst>
                                  <p:childTnLst>
                                    <p:set>
                                      <p:cBhvr additive="repl">
                                        <p:cTn id="11" dur="1" fill="hold">
                                          <p:stCondLst>
                                            <p:cond delay="0"/>
                                          </p:stCondLst>
                                        </p:cTn>
                                        <p:tgtEl>
                                          <p:spTgt spid="7170">
                                            <p:txEl>
                                              <p:pRg st="0" end="0"/>
                                            </p:txEl>
                                          </p:spTgt>
                                        </p:tgtEl>
                                        <p:attrNameLst>
                                          <p:attrName>style.visibility</p:attrName>
                                        </p:attrNameLst>
                                      </p:cBhvr>
                                      <p:to>
                                        <p:strVal val="visible"/>
                                      </p:to>
                                    </p:set>
                                    <p:anim calcmode="lin" valueType="num">
                                      <p:cBhvr>
                                        <p:cTn id="12" dur="5000" fill="hold"/>
                                        <p:tgtEl>
                                          <p:spTgt spid="7170">
                                            <p:txEl>
                                              <p:pRg st="0" end="0"/>
                                            </p:txEl>
                                          </p:spTgt>
                                        </p:tgtEl>
                                        <p:attrNameLst>
                                          <p:attrName>ppt_x</p:attrName>
                                        </p:attrNameLst>
                                      </p:cBhvr>
                                      <p:tavLst>
                                        <p:tav tm="100000">
                                          <p:val>
                                            <p:strVal val="#ppt_x"/>
                                          </p:val>
                                        </p:tav>
                                        <p:tav tm="100000">
                                          <p:val>
                                            <p:strVal val="#ppt_x"/>
                                          </p:val>
                                        </p:tav>
                                      </p:tavLst>
                                    </p:anim>
                                    <p:anim calcmode="lin" valueType="num">
                                      <p:cBhvr>
                                        <p:cTn id="13" dur="5000" fill="hold"/>
                                        <p:tgtEl>
                                          <p:spTgt spid="7170">
                                            <p:txEl>
                                              <p:pRg st="0" end="0"/>
                                            </p:txEl>
                                          </p:spTgt>
                                        </p:tgtEl>
                                        <p:attrNameLst>
                                          <p:attrName>ppt_y</p:attrName>
                                        </p:attrNameLst>
                                      </p:cBhvr>
                                      <p:tavLst>
                                        <p:tav tm="10000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26626"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FD247389-C2F3-4CB5-83B0-312E7A2CAE6B}" type="slidenum">
              <a:rPr lang="ru-RU" altLang="ru-RU" sz="1400">
                <a:solidFill>
                  <a:srgbClr val="000000"/>
                </a:solidFill>
              </a:rPr>
              <a:pPr algn="r" eaLnBrk="1" hangingPunct="1">
                <a:buSzPct val="100000"/>
              </a:pPr>
              <a:t>20</a:t>
            </a:fld>
            <a:endParaRPr lang="ru-RU" altLang="ru-RU" sz="1400">
              <a:solidFill>
                <a:srgbClr val="000000"/>
              </a:solidFill>
            </a:endParaRPr>
          </a:p>
        </p:txBody>
      </p:sp>
      <p:sp>
        <p:nvSpPr>
          <p:cNvPr id="21506" name="Text Box 2"/>
          <p:cNvSpPr txBox="1">
            <a:spLocks noChangeArrowheads="1"/>
          </p:cNvSpPr>
          <p:nvPr/>
        </p:nvSpPr>
        <p:spPr bwMode="auto">
          <a:xfrm>
            <a:off x="0" y="174625"/>
            <a:ext cx="9907588"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endParaRPr lang="ru-RU" altLang="ru-RU" sz="2400" b="1" dirty="0">
              <a:solidFill>
                <a:srgbClr val="333399"/>
              </a:solidFill>
              <a:latin typeface="Bookman Old Style" panose="02050604050505020204" pitchFamily="18" charset="0"/>
            </a:endParaRPr>
          </a:p>
          <a:p>
            <a:pPr algn="ctr" eaLnBrk="1" hangingPunct="1">
              <a:buSzPct val="100000"/>
            </a:pPr>
            <a:r>
              <a:rPr lang="ru-RU" altLang="ru-RU" sz="2400" b="1" dirty="0">
                <a:solidFill>
                  <a:srgbClr val="333399"/>
                </a:solidFill>
                <a:latin typeface="Bookman Old Style" panose="02050604050505020204" pitchFamily="18" charset="0"/>
              </a:rPr>
              <a:t>Динамика поступления безвозмездных доходов в бюджет муниципального образования сельское поселение </a:t>
            </a:r>
            <a:r>
              <a:rPr lang="ru-RU" altLang="ru-RU" sz="2400" b="1" dirty="0" err="1">
                <a:solidFill>
                  <a:srgbClr val="333399"/>
                </a:solidFill>
                <a:latin typeface="Bookman Old Style" panose="02050604050505020204" pitchFamily="18" charset="0"/>
              </a:rPr>
              <a:t>Нешкан</a:t>
            </a:r>
            <a:r>
              <a:rPr lang="ru-RU" altLang="ru-RU" sz="2400" b="1" dirty="0">
                <a:solidFill>
                  <a:srgbClr val="333399"/>
                </a:solidFill>
                <a:latin typeface="Bookman Old Style" panose="02050604050505020204" pitchFamily="18" charset="0"/>
              </a:rPr>
              <a:t> за 2021-2023 годы и прогноз поступления в 2024 году</a:t>
            </a:r>
          </a:p>
        </p:txBody>
      </p:sp>
      <p:sp>
        <p:nvSpPr>
          <p:cNvPr id="26628" name="Text Box 5"/>
          <p:cNvSpPr txBox="1">
            <a:spLocks noChangeArrowheads="1"/>
          </p:cNvSpPr>
          <p:nvPr/>
        </p:nvSpPr>
        <p:spPr bwMode="auto">
          <a:xfrm>
            <a:off x="633314" y="1627188"/>
            <a:ext cx="8861425" cy="49976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1510" name="Line 6"/>
          <p:cNvSpPr>
            <a:spLocks noChangeShapeType="1"/>
          </p:cNvSpPr>
          <p:nvPr/>
        </p:nvSpPr>
        <p:spPr bwMode="auto">
          <a:xfrm flipV="1">
            <a:off x="381000" y="1571625"/>
            <a:ext cx="8859838" cy="4603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graphicFrame>
        <p:nvGraphicFramePr>
          <p:cNvPr id="2" name="Диаграмма 8"/>
          <p:cNvGraphicFramePr>
            <a:graphicFrameLocks/>
          </p:cNvGraphicFramePr>
          <p:nvPr>
            <p:extLst>
              <p:ext uri="{D42A27DB-BD31-4B8C-83A1-F6EECF244321}">
                <p14:modId xmlns:p14="http://schemas.microsoft.com/office/powerpoint/2010/main" val="2377129447"/>
              </p:ext>
            </p:extLst>
          </p:nvPr>
        </p:nvGraphicFramePr>
        <p:xfrm>
          <a:off x="431800" y="2193925"/>
          <a:ext cx="8972550" cy="4041775"/>
        </p:xfrm>
        <a:graphic>
          <a:graphicData uri="http://schemas.openxmlformats.org/drawingml/2006/chart">
            <c:chart xmlns:c="http://schemas.openxmlformats.org/drawingml/2006/chart" xmlns:r="http://schemas.openxmlformats.org/officeDocument/2006/relationships" r:id="rId3"/>
          </a:graphicData>
        </a:graphic>
      </p:graphicFrame>
      <p:sp>
        <p:nvSpPr>
          <p:cNvPr id="26631" name="Прямоугольник 7"/>
          <p:cNvSpPr>
            <a:spLocks noChangeArrowheads="1"/>
          </p:cNvSpPr>
          <p:nvPr/>
        </p:nvSpPr>
        <p:spPr bwMode="auto">
          <a:xfrm>
            <a:off x="6811963" y="2024063"/>
            <a:ext cx="1277937"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1" hangingPunct="1">
              <a:buClr>
                <a:srgbClr val="000000"/>
              </a:buClr>
              <a:buSzPct val="100000"/>
              <a:buFont typeface="Times New Roman" panose="02020603050405020304" pitchFamily="18" charset="0"/>
              <a:buNone/>
            </a:pPr>
            <a:r>
              <a:rPr lang="ru-RU" altLang="ru-RU">
                <a:solidFill>
                  <a:schemeClr val="tx1"/>
                </a:solidFill>
              </a:rPr>
              <a:t>тыс.рублей</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1506"/>
                                        </p:tgtEl>
                                        <p:attrNameLst>
                                          <p:attrName>style.visibility</p:attrName>
                                        </p:attrNameLst>
                                      </p:cBhvr>
                                      <p:to>
                                        <p:strVal val="visible"/>
                                      </p:to>
                                    </p:set>
                                    <p:animEffect transition="in" filter="wipe(up)">
                                      <p:cBhvr additive="repl">
                                        <p:cTn id="7" dur="2000"/>
                                        <p:tgtEl>
                                          <p:spTgt spid="21506"/>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1510"/>
                                        </p:tgtEl>
                                        <p:attrNameLst>
                                          <p:attrName>style.visibility</p:attrName>
                                        </p:attrNameLst>
                                      </p:cBhvr>
                                      <p:to>
                                        <p:strVal val="visible"/>
                                      </p:to>
                                    </p:set>
                                    <p:animEffect transition="in" filter="randombar(horizontal)">
                                      <p:cBhvr additive="repl">
                                        <p:cTn id="11" dur="2000"/>
                                        <p:tgtEl>
                                          <p:spTgt spid="215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27650"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F8DF1031-EA77-4E5E-924D-927EA9C0076C}" type="slidenum">
              <a:rPr lang="ru-RU" altLang="ru-RU" sz="1400">
                <a:solidFill>
                  <a:srgbClr val="000000"/>
                </a:solidFill>
              </a:rPr>
              <a:pPr algn="r" eaLnBrk="1" hangingPunct="1">
                <a:buSzPct val="100000"/>
              </a:pPr>
              <a:t>21</a:t>
            </a:fld>
            <a:endParaRPr lang="ru-RU" altLang="ru-RU" sz="1400">
              <a:solidFill>
                <a:srgbClr val="000000"/>
              </a:solidFill>
            </a:endParaRPr>
          </a:p>
        </p:txBody>
      </p:sp>
      <p:sp>
        <p:nvSpPr>
          <p:cNvPr id="24578" name="Text Box 2"/>
          <p:cNvSpPr txBox="1">
            <a:spLocks noChangeArrowheads="1"/>
          </p:cNvSpPr>
          <p:nvPr/>
        </p:nvSpPr>
        <p:spPr bwMode="auto">
          <a:xfrm>
            <a:off x="495300" y="66675"/>
            <a:ext cx="8915400" cy="933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200" b="1">
                <a:solidFill>
                  <a:srgbClr val="333399"/>
                </a:solidFill>
                <a:latin typeface="Bookman Old Style" panose="02050604050505020204" pitchFamily="18" charset="0"/>
              </a:rPr>
              <a:t>Основные мероприятия </a:t>
            </a:r>
            <a:br>
              <a:rPr lang="ru-RU" altLang="ru-RU" sz="2200" b="1">
                <a:solidFill>
                  <a:srgbClr val="333399"/>
                </a:solidFill>
                <a:latin typeface="Bookman Old Style" panose="02050604050505020204" pitchFamily="18" charset="0"/>
              </a:rPr>
            </a:br>
            <a:r>
              <a:rPr lang="ru-RU" altLang="ru-RU" sz="2200" b="1">
                <a:solidFill>
                  <a:srgbClr val="333399"/>
                </a:solidFill>
                <a:latin typeface="Bookman Old Style" panose="02050604050505020204" pitchFamily="18" charset="0"/>
              </a:rPr>
              <a:t>по мобилизации доходов бюджета </a:t>
            </a:r>
            <a:r>
              <a:rPr lang="ru-RU" altLang="ru-RU" sz="2000" b="1">
                <a:solidFill>
                  <a:srgbClr val="333399"/>
                </a:solidFill>
                <a:latin typeface="Bookman Old Style" panose="02050604050505020204" pitchFamily="18" charset="0"/>
              </a:rPr>
              <a:t>муниципального образования сельское поселение Нешкан</a:t>
            </a:r>
            <a:endParaRPr lang="ru-RU" altLang="ru-RU" sz="2200" b="1">
              <a:solidFill>
                <a:srgbClr val="333399"/>
              </a:solidFill>
              <a:latin typeface="Bookman Old Style" panose="02050604050505020204" pitchFamily="18" charset="0"/>
            </a:endParaRPr>
          </a:p>
        </p:txBody>
      </p:sp>
      <p:pic>
        <p:nvPicPr>
          <p:cNvPr id="2457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05225" y="1773238"/>
            <a:ext cx="2622550" cy="295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24581" name="AutoShape 5"/>
          <p:cNvSpPr>
            <a:spLocks noChangeArrowheads="1"/>
          </p:cNvSpPr>
          <p:nvPr/>
        </p:nvSpPr>
        <p:spPr bwMode="auto">
          <a:xfrm>
            <a:off x="6811963" y="2060575"/>
            <a:ext cx="2806700" cy="2855913"/>
          </a:xfrm>
          <a:prstGeom prst="wedgeEllipseCallout">
            <a:avLst>
              <a:gd name="adj1" fmla="val -66421"/>
              <a:gd name="adj2" fmla="val -24046"/>
            </a:avLst>
          </a:prstGeom>
          <a:solidFill>
            <a:srgbClr val="CCFFCC"/>
          </a:solidFill>
          <a:ln w="9360">
            <a:solidFill>
              <a:srgbClr val="00FF00"/>
            </a:solidFill>
            <a:miter lim="800000"/>
            <a:headEnd/>
            <a:tailEnd/>
          </a:ln>
        </p:spPr>
        <p:txBody>
          <a:bodyPr lIns="0" tIns="0" rIns="0" bIns="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200">
                <a:solidFill>
                  <a:srgbClr val="000000"/>
                </a:solidFill>
              </a:rPr>
              <a:t>Работа с администраторами доходов бюджета поселения, направленная на повышение качества администрирования доходных источников, повышение уровня ответственности за выполнение прогнозных показателей, снижение недоимки по администрируемым платежам</a:t>
            </a:r>
          </a:p>
        </p:txBody>
      </p:sp>
      <p:sp>
        <p:nvSpPr>
          <p:cNvPr id="24582" name="AutoShape 6"/>
          <p:cNvSpPr>
            <a:spLocks noChangeArrowheads="1"/>
          </p:cNvSpPr>
          <p:nvPr/>
        </p:nvSpPr>
        <p:spPr bwMode="auto">
          <a:xfrm>
            <a:off x="5640388" y="5114925"/>
            <a:ext cx="2417762" cy="1368425"/>
          </a:xfrm>
          <a:prstGeom prst="wedgeEllipseCallout">
            <a:avLst>
              <a:gd name="adj1" fmla="val -51282"/>
              <a:gd name="adj2" fmla="val -63227"/>
            </a:avLst>
          </a:prstGeom>
          <a:solidFill>
            <a:srgbClr val="CCFFCC"/>
          </a:solidFill>
          <a:ln w="9360">
            <a:solidFill>
              <a:srgbClr val="00FF00"/>
            </a:solidFill>
            <a:miter lim="800000"/>
            <a:headEnd/>
            <a:tailEnd/>
          </a:ln>
        </p:spPr>
        <p:txBody>
          <a:bodyPr lIns="0" tIns="0" rIns="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200">
                <a:solidFill>
                  <a:srgbClr val="000000"/>
                </a:solidFill>
              </a:rPr>
              <a:t>Организация работы по информированию граждан о сроках уплаты налогов</a:t>
            </a:r>
          </a:p>
        </p:txBody>
      </p:sp>
      <p:sp>
        <p:nvSpPr>
          <p:cNvPr id="24583" name="AutoShape 7"/>
          <p:cNvSpPr>
            <a:spLocks noChangeArrowheads="1"/>
          </p:cNvSpPr>
          <p:nvPr/>
        </p:nvSpPr>
        <p:spPr bwMode="auto">
          <a:xfrm>
            <a:off x="381000" y="1214438"/>
            <a:ext cx="2806700" cy="1858962"/>
          </a:xfrm>
          <a:prstGeom prst="wedgeEllipseCallout">
            <a:avLst>
              <a:gd name="adj1" fmla="val 63111"/>
              <a:gd name="adj2" fmla="val 49269"/>
            </a:avLst>
          </a:prstGeom>
          <a:solidFill>
            <a:srgbClr val="CCFFCC"/>
          </a:solidFill>
          <a:ln w="9360">
            <a:solidFill>
              <a:srgbClr val="00FF00"/>
            </a:solidFill>
            <a:miter lim="800000"/>
            <a:headEnd/>
            <a:tailEnd/>
          </a:ln>
        </p:spPr>
        <p:txBody>
          <a:bodyPr lIns="0" tIns="0" rIns="0" bIns="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200">
                <a:solidFill>
                  <a:srgbClr val="000000"/>
                </a:solidFill>
              </a:rPr>
              <a:t>Работа с организациями, выплачивающими заработную плату работникам ниже прожиточного минимума и использующими «конвертные» зарплатные схемы </a:t>
            </a:r>
          </a:p>
        </p:txBody>
      </p:sp>
      <p:sp>
        <p:nvSpPr>
          <p:cNvPr id="24584" name="AutoShape 8"/>
          <p:cNvSpPr>
            <a:spLocks noChangeArrowheads="1"/>
          </p:cNvSpPr>
          <p:nvPr/>
        </p:nvSpPr>
        <p:spPr bwMode="auto">
          <a:xfrm>
            <a:off x="704850" y="4794250"/>
            <a:ext cx="3000375" cy="1450975"/>
          </a:xfrm>
          <a:prstGeom prst="wedgeEllipseCallout">
            <a:avLst>
              <a:gd name="adj1" fmla="val 28338"/>
              <a:gd name="adj2" fmla="val -77495"/>
            </a:avLst>
          </a:prstGeom>
          <a:solidFill>
            <a:srgbClr val="CCFFCC"/>
          </a:solidFill>
          <a:ln w="9360">
            <a:solidFill>
              <a:srgbClr val="00FF00"/>
            </a:solidFill>
            <a:miter lim="800000"/>
            <a:headEnd/>
            <a:tailEnd/>
          </a:ln>
        </p:spPr>
        <p:txBody>
          <a:bodyPr lIns="0" tIns="0" rIns="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200">
                <a:solidFill>
                  <a:srgbClr val="000000"/>
                </a:solidFill>
              </a:rPr>
              <a:t>Проведение мероприятий, направленных на снижение недоимки по налоговым платежам</a:t>
            </a:r>
          </a:p>
        </p:txBody>
      </p:sp>
      <p:pic>
        <p:nvPicPr>
          <p:cNvPr id="24585" name="Picture 9"/>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435725" y="2133600"/>
            <a:ext cx="887413" cy="650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24586" name="Picture 10"/>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535238" y="2349500"/>
            <a:ext cx="887412" cy="650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24588" name="Line 12"/>
          <p:cNvSpPr>
            <a:spLocks noChangeShapeType="1"/>
          </p:cNvSpPr>
          <p:nvPr/>
        </p:nvSpPr>
        <p:spPr bwMode="auto">
          <a:xfrm>
            <a:off x="309563" y="1071563"/>
            <a:ext cx="9204325" cy="1587"/>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4578"/>
                                        </p:tgtEl>
                                        <p:attrNameLst>
                                          <p:attrName>style.visibility</p:attrName>
                                        </p:attrNameLst>
                                      </p:cBhvr>
                                      <p:to>
                                        <p:strVal val="visible"/>
                                      </p:to>
                                    </p:set>
                                    <p:animEffect transition="in" filter="wipe(up)">
                                      <p:cBhvr additive="repl">
                                        <p:cTn id="7" dur="2000"/>
                                        <p:tgtEl>
                                          <p:spTgt spid="24578"/>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4588"/>
                                        </p:tgtEl>
                                        <p:attrNameLst>
                                          <p:attrName>style.visibility</p:attrName>
                                        </p:attrNameLst>
                                      </p:cBhvr>
                                      <p:to>
                                        <p:strVal val="visible"/>
                                      </p:to>
                                    </p:set>
                                    <p:animEffect transition="in" filter="randombar(horizontal)">
                                      <p:cBhvr additive="repl">
                                        <p:cTn id="11" dur="500"/>
                                        <p:tgtEl>
                                          <p:spTgt spid="24588"/>
                                        </p:tgtEl>
                                      </p:cBhvr>
                                    </p:animEffect>
                                  </p:childTnLst>
                                </p:cTn>
                              </p:par>
                            </p:childTnLst>
                          </p:cTn>
                        </p:par>
                        <p:par>
                          <p:cTn id="12" fill="hold" nodeType="afterGroup">
                            <p:stCondLst>
                              <p:cond delay="2500"/>
                            </p:stCondLst>
                            <p:childTnLst>
                              <p:par>
                                <p:cTn id="13" presetID="20" presetClass="entr" fill="hold" nodeType="afterEffect">
                                  <p:stCondLst>
                                    <p:cond delay="0"/>
                                  </p:stCondLst>
                                  <p:childTnLst>
                                    <p:set>
                                      <p:cBhvr additive="repl">
                                        <p:cTn id="14" dur="1" fill="hold">
                                          <p:stCondLst>
                                            <p:cond delay="0"/>
                                          </p:stCondLst>
                                        </p:cTn>
                                        <p:tgtEl>
                                          <p:spTgt spid="24579"/>
                                        </p:tgtEl>
                                        <p:attrNameLst>
                                          <p:attrName>style.visibility</p:attrName>
                                        </p:attrNameLst>
                                      </p:cBhvr>
                                      <p:to>
                                        <p:strVal val="visible"/>
                                      </p:to>
                                    </p:set>
                                    <p:animEffect transition="in" filter="wedge">
                                      <p:cBhvr additive="repl">
                                        <p:cTn id="15" dur="2000"/>
                                        <p:tgtEl>
                                          <p:spTgt spid="24579"/>
                                        </p:tgtEl>
                                      </p:cBhvr>
                                    </p:animEffect>
                                  </p:childTnLst>
                                </p:cTn>
                              </p:par>
                            </p:childTnLst>
                          </p:cTn>
                        </p:par>
                        <p:par>
                          <p:cTn id="16" fill="hold" nodeType="afterGroup">
                            <p:stCondLst>
                              <p:cond delay="4500"/>
                            </p:stCondLst>
                            <p:childTnLst>
                              <p:par>
                                <p:cTn id="17" presetID="7" presetClass="entr" presetSubtype="8" fill="hold" nodeType="afterEffect">
                                  <p:stCondLst>
                                    <p:cond delay="0"/>
                                  </p:stCondLst>
                                  <p:childTnLst>
                                    <p:set>
                                      <p:cBhvr additive="repl">
                                        <p:cTn id="18" dur="1" fill="hold">
                                          <p:stCondLst>
                                            <p:cond delay="0"/>
                                          </p:stCondLst>
                                        </p:cTn>
                                        <p:tgtEl>
                                          <p:spTgt spid="24583"/>
                                        </p:tgtEl>
                                        <p:attrNameLst>
                                          <p:attrName>style.visibility</p:attrName>
                                        </p:attrNameLst>
                                      </p:cBhvr>
                                      <p:to>
                                        <p:strVal val="visible"/>
                                      </p:to>
                                    </p:set>
                                    <p:anim calcmode="lin" valueType="num">
                                      <p:cBhvr>
                                        <p:cTn id="19" dur="5000" fill="hold"/>
                                        <p:tgtEl>
                                          <p:spTgt spid="24583"/>
                                        </p:tgtEl>
                                        <p:attrNameLst>
                                          <p:attrName>ppt_x</p:attrName>
                                        </p:attrNameLst>
                                      </p:cBhvr>
                                      <p:tavLst>
                                        <p:tav tm="100000">
                                          <p:val>
                                            <p:strVal val="0-#ppt_w/2"/>
                                          </p:val>
                                        </p:tav>
                                        <p:tav tm="100000">
                                          <p:val>
                                            <p:strVal val="#ppt_x"/>
                                          </p:val>
                                        </p:tav>
                                      </p:tavLst>
                                    </p:anim>
                                    <p:anim calcmode="lin" valueType="num">
                                      <p:cBhvr>
                                        <p:cTn id="20" dur="5000" fill="hold"/>
                                        <p:tgtEl>
                                          <p:spTgt spid="24583"/>
                                        </p:tgtEl>
                                        <p:attrNameLst>
                                          <p:attrName>ppt_y</p:attrName>
                                        </p:attrNameLst>
                                      </p:cBhvr>
                                      <p:tavLst>
                                        <p:tav tm="100000">
                                          <p:val>
                                            <p:strVal val="#ppt_y"/>
                                          </p:val>
                                        </p:tav>
                                        <p:tav tm="100000">
                                          <p:val>
                                            <p:strVal val="#ppt_y"/>
                                          </p:val>
                                        </p:tav>
                                      </p:tavLst>
                                    </p:anim>
                                  </p:childTnLst>
                                </p:cTn>
                              </p:par>
                              <p:par>
                                <p:cTn id="21" presetID="16" presetClass="entr" presetSubtype="26" fill="hold" nodeType="withEffect">
                                  <p:stCondLst>
                                    <p:cond delay="0"/>
                                  </p:stCondLst>
                                  <p:childTnLst>
                                    <p:set>
                                      <p:cBhvr additive="repl">
                                        <p:cTn id="22" dur="1" fill="hold">
                                          <p:stCondLst>
                                            <p:cond delay="0"/>
                                          </p:stCondLst>
                                        </p:cTn>
                                        <p:tgtEl>
                                          <p:spTgt spid="24586"/>
                                        </p:tgtEl>
                                        <p:attrNameLst>
                                          <p:attrName>style.visibility</p:attrName>
                                        </p:attrNameLst>
                                      </p:cBhvr>
                                      <p:to>
                                        <p:strVal val="visible"/>
                                      </p:to>
                                    </p:set>
                                    <p:animEffect transition="in" filter="barn(inHorizontal)">
                                      <p:cBhvr additive="repl">
                                        <p:cTn id="23" dur="500"/>
                                        <p:tgtEl>
                                          <p:spTgt spid="24586"/>
                                        </p:tgtEl>
                                      </p:cBhvr>
                                    </p:animEffect>
                                  </p:childTnLst>
                                </p:cTn>
                              </p:par>
                            </p:childTnLst>
                          </p:cTn>
                        </p:par>
                        <p:par>
                          <p:cTn id="24" fill="hold" nodeType="afterGroup">
                            <p:stCondLst>
                              <p:cond delay="9500"/>
                            </p:stCondLst>
                            <p:childTnLst>
                              <p:par>
                                <p:cTn id="25" presetID="2" presetClass="entr" presetSubtype="2" fill="hold" nodeType="afterEffect">
                                  <p:stCondLst>
                                    <p:cond delay="0"/>
                                  </p:stCondLst>
                                  <p:childTnLst>
                                    <p:set>
                                      <p:cBhvr additive="repl">
                                        <p:cTn id="26" dur="1" fill="hold">
                                          <p:stCondLst>
                                            <p:cond delay="0"/>
                                          </p:stCondLst>
                                        </p:cTn>
                                        <p:tgtEl>
                                          <p:spTgt spid="24581"/>
                                        </p:tgtEl>
                                        <p:attrNameLst>
                                          <p:attrName>style.visibility</p:attrName>
                                        </p:attrNameLst>
                                      </p:cBhvr>
                                      <p:to>
                                        <p:strVal val="visible"/>
                                      </p:to>
                                    </p:set>
                                    <p:anim calcmode="lin" valueType="num">
                                      <p:cBhvr>
                                        <p:cTn id="27" dur="5000" fill="hold"/>
                                        <p:tgtEl>
                                          <p:spTgt spid="24581"/>
                                        </p:tgtEl>
                                        <p:attrNameLst>
                                          <p:attrName>ppt_x</p:attrName>
                                        </p:attrNameLst>
                                      </p:cBhvr>
                                      <p:tavLst>
                                        <p:tav tm="100000">
                                          <p:val>
                                            <p:strVal val="1+#ppt_w/2"/>
                                          </p:val>
                                        </p:tav>
                                        <p:tav tm="100000">
                                          <p:val>
                                            <p:strVal val="#ppt_x"/>
                                          </p:val>
                                        </p:tav>
                                      </p:tavLst>
                                    </p:anim>
                                    <p:anim calcmode="lin" valueType="num">
                                      <p:cBhvr>
                                        <p:cTn id="28" dur="5000" fill="hold"/>
                                        <p:tgtEl>
                                          <p:spTgt spid="24581"/>
                                        </p:tgtEl>
                                        <p:attrNameLst>
                                          <p:attrName>ppt_y</p:attrName>
                                        </p:attrNameLst>
                                      </p:cBhvr>
                                      <p:tavLst>
                                        <p:tav tm="100000">
                                          <p:val>
                                            <p:strVal val="#ppt_y"/>
                                          </p:val>
                                        </p:tav>
                                        <p:tav tm="100000">
                                          <p:val>
                                            <p:strVal val="#ppt_y"/>
                                          </p:val>
                                        </p:tav>
                                      </p:tavLst>
                                    </p:anim>
                                  </p:childTnLst>
                                </p:cTn>
                              </p:par>
                              <p:par>
                                <p:cTn id="29" presetID="16" presetClass="entr" presetSubtype="26" fill="hold" nodeType="withEffect">
                                  <p:stCondLst>
                                    <p:cond delay="0"/>
                                  </p:stCondLst>
                                  <p:childTnLst>
                                    <p:set>
                                      <p:cBhvr additive="repl">
                                        <p:cTn id="30" dur="1" fill="hold">
                                          <p:stCondLst>
                                            <p:cond delay="0"/>
                                          </p:stCondLst>
                                        </p:cTn>
                                        <p:tgtEl>
                                          <p:spTgt spid="24585"/>
                                        </p:tgtEl>
                                        <p:attrNameLst>
                                          <p:attrName>style.visibility</p:attrName>
                                        </p:attrNameLst>
                                      </p:cBhvr>
                                      <p:to>
                                        <p:strVal val="visible"/>
                                      </p:to>
                                    </p:set>
                                    <p:animEffect transition="in" filter="barn(inHorizontal)">
                                      <p:cBhvr additive="repl">
                                        <p:cTn id="31" dur="500"/>
                                        <p:tgtEl>
                                          <p:spTgt spid="24585"/>
                                        </p:tgtEl>
                                      </p:cBhvr>
                                    </p:animEffect>
                                  </p:childTnLst>
                                </p:cTn>
                              </p:par>
                            </p:childTnLst>
                          </p:cTn>
                        </p:par>
                        <p:par>
                          <p:cTn id="32" fill="hold" nodeType="afterGroup">
                            <p:stCondLst>
                              <p:cond delay="14500"/>
                            </p:stCondLst>
                            <p:childTnLst>
                              <p:par>
                                <p:cTn id="33" presetID="2" presetClass="entr" presetSubtype="4" fill="hold" nodeType="afterEffect">
                                  <p:stCondLst>
                                    <p:cond delay="0"/>
                                  </p:stCondLst>
                                  <p:childTnLst>
                                    <p:set>
                                      <p:cBhvr additive="repl">
                                        <p:cTn id="34" dur="1" fill="hold">
                                          <p:stCondLst>
                                            <p:cond delay="0"/>
                                          </p:stCondLst>
                                        </p:cTn>
                                        <p:tgtEl>
                                          <p:spTgt spid="24584"/>
                                        </p:tgtEl>
                                        <p:attrNameLst>
                                          <p:attrName>style.visibility</p:attrName>
                                        </p:attrNameLst>
                                      </p:cBhvr>
                                      <p:to>
                                        <p:strVal val="visible"/>
                                      </p:to>
                                    </p:set>
                                    <p:anim calcmode="lin" valueType="num">
                                      <p:cBhvr>
                                        <p:cTn id="35" dur="5000" fill="hold"/>
                                        <p:tgtEl>
                                          <p:spTgt spid="24584"/>
                                        </p:tgtEl>
                                        <p:attrNameLst>
                                          <p:attrName>ppt_x</p:attrName>
                                        </p:attrNameLst>
                                      </p:cBhvr>
                                      <p:tavLst>
                                        <p:tav tm="100000">
                                          <p:val>
                                            <p:strVal val="#ppt_x"/>
                                          </p:val>
                                        </p:tav>
                                        <p:tav tm="100000">
                                          <p:val>
                                            <p:strVal val="#ppt_x"/>
                                          </p:val>
                                        </p:tav>
                                      </p:tavLst>
                                    </p:anim>
                                    <p:anim calcmode="lin" valueType="num">
                                      <p:cBhvr>
                                        <p:cTn id="36" dur="5000" fill="hold"/>
                                        <p:tgtEl>
                                          <p:spTgt spid="24584"/>
                                        </p:tgtEl>
                                        <p:attrNameLst>
                                          <p:attrName>ppt_y</p:attrName>
                                        </p:attrNameLst>
                                      </p:cBhvr>
                                      <p:tavLst>
                                        <p:tav tm="100000">
                                          <p:val>
                                            <p:strVal val="1+#ppt_h/2"/>
                                          </p:val>
                                        </p:tav>
                                        <p:tav tm="100000">
                                          <p:val>
                                            <p:strVal val="#ppt_y"/>
                                          </p:val>
                                        </p:tav>
                                      </p:tavLst>
                                    </p:anim>
                                  </p:childTnLst>
                                </p:cTn>
                              </p:par>
                            </p:childTnLst>
                          </p:cTn>
                        </p:par>
                        <p:par>
                          <p:cTn id="37" fill="hold" nodeType="afterGroup">
                            <p:stCondLst>
                              <p:cond delay="19500"/>
                            </p:stCondLst>
                            <p:childTnLst>
                              <p:par>
                                <p:cTn id="38" presetID="2" presetClass="entr" presetSubtype="4" fill="hold" nodeType="afterEffect">
                                  <p:stCondLst>
                                    <p:cond delay="0"/>
                                  </p:stCondLst>
                                  <p:childTnLst>
                                    <p:set>
                                      <p:cBhvr additive="repl">
                                        <p:cTn id="39" dur="1" fill="hold">
                                          <p:stCondLst>
                                            <p:cond delay="0"/>
                                          </p:stCondLst>
                                        </p:cTn>
                                        <p:tgtEl>
                                          <p:spTgt spid="24582"/>
                                        </p:tgtEl>
                                        <p:attrNameLst>
                                          <p:attrName>style.visibility</p:attrName>
                                        </p:attrNameLst>
                                      </p:cBhvr>
                                      <p:to>
                                        <p:strVal val="visible"/>
                                      </p:to>
                                    </p:set>
                                    <p:anim calcmode="lin" valueType="num">
                                      <p:cBhvr>
                                        <p:cTn id="40" dur="5000" fill="hold"/>
                                        <p:tgtEl>
                                          <p:spTgt spid="24582"/>
                                        </p:tgtEl>
                                        <p:attrNameLst>
                                          <p:attrName>ppt_x</p:attrName>
                                        </p:attrNameLst>
                                      </p:cBhvr>
                                      <p:tavLst>
                                        <p:tav tm="100000">
                                          <p:val>
                                            <p:strVal val="#ppt_x"/>
                                          </p:val>
                                        </p:tav>
                                        <p:tav tm="100000">
                                          <p:val>
                                            <p:strVal val="#ppt_x"/>
                                          </p:val>
                                        </p:tav>
                                      </p:tavLst>
                                    </p:anim>
                                    <p:anim calcmode="lin" valueType="num">
                                      <p:cBhvr>
                                        <p:cTn id="41" dur="5000" fill="hold"/>
                                        <p:tgtEl>
                                          <p:spTgt spid="24582"/>
                                        </p:tgtEl>
                                        <p:attrNameLst>
                                          <p:attrName>ppt_y</p:attrName>
                                        </p:attrNameLst>
                                      </p:cBhvr>
                                      <p:tavLst>
                                        <p:tav tm="10000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28674"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982BC92C-2BC9-4F42-99A2-368B1F745C0F}" type="slidenum">
              <a:rPr lang="ru-RU" altLang="ru-RU" sz="1400">
                <a:solidFill>
                  <a:srgbClr val="000000"/>
                </a:solidFill>
              </a:rPr>
              <a:pPr algn="r" eaLnBrk="1" hangingPunct="1">
                <a:buSzPct val="100000"/>
              </a:pPr>
              <a:t>22</a:t>
            </a:fld>
            <a:endParaRPr lang="ru-RU" altLang="ru-RU" sz="1400">
              <a:solidFill>
                <a:srgbClr val="000000"/>
              </a:solidFill>
            </a:endParaRPr>
          </a:p>
        </p:txBody>
      </p:sp>
      <p:sp>
        <p:nvSpPr>
          <p:cNvPr id="25602" name="Text Box 2"/>
          <p:cNvSpPr txBox="1">
            <a:spLocks noChangeArrowheads="1"/>
          </p:cNvSpPr>
          <p:nvPr/>
        </p:nvSpPr>
        <p:spPr bwMode="auto">
          <a:xfrm>
            <a:off x="495300" y="187325"/>
            <a:ext cx="8915400" cy="639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3600" b="1">
                <a:solidFill>
                  <a:srgbClr val="333399"/>
                </a:solidFill>
                <a:latin typeface="Bookman Old Style" panose="02050604050505020204" pitchFamily="18" charset="0"/>
              </a:rPr>
              <a:t>Расходы бюджета поселения</a:t>
            </a:r>
          </a:p>
        </p:txBody>
      </p:sp>
      <p:sp>
        <p:nvSpPr>
          <p:cNvPr id="25603" name="Text Box 3"/>
          <p:cNvSpPr txBox="1">
            <a:spLocks noChangeArrowheads="1"/>
          </p:cNvSpPr>
          <p:nvPr/>
        </p:nvSpPr>
        <p:spPr bwMode="auto">
          <a:xfrm>
            <a:off x="495300" y="922338"/>
            <a:ext cx="8915400" cy="650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indent="176213">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1pPr>
            <a:lvl2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2pPr>
            <a:lvl3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3pPr>
            <a:lvl4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4pPr>
            <a:lvl5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9pPr>
          </a:lstStyle>
          <a:p>
            <a:pPr algn="just" eaLnBrk="1" hangingPunct="1">
              <a:spcBef>
                <a:spcPts val="400"/>
              </a:spcBef>
              <a:buSzPct val="100000"/>
            </a:pPr>
            <a:r>
              <a:rPr lang="ru-RU" altLang="ru-RU" sz="1600" b="1">
                <a:solidFill>
                  <a:srgbClr val="333399"/>
                </a:solidFill>
              </a:rPr>
              <a:t>   Расходы бюджета муниципального образования сельское поселение Нешкан – денежные средства, направляемые на финансовое обеспечение задач и функций местного самоуправления.</a:t>
            </a:r>
            <a:r>
              <a:rPr lang="ru-RU" altLang="ru-RU" sz="1600" b="1">
                <a:solidFill>
                  <a:srgbClr val="000000"/>
                </a:solidFill>
              </a:rPr>
              <a:t> </a:t>
            </a:r>
          </a:p>
        </p:txBody>
      </p:sp>
      <p:sp>
        <p:nvSpPr>
          <p:cNvPr id="25604" name="Line 4"/>
          <p:cNvSpPr>
            <a:spLocks noChangeShapeType="1"/>
          </p:cNvSpPr>
          <p:nvPr/>
        </p:nvSpPr>
        <p:spPr bwMode="auto">
          <a:xfrm>
            <a:off x="301625" y="817563"/>
            <a:ext cx="9204325" cy="1587"/>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25605" name="AutoShape 5"/>
          <p:cNvSpPr>
            <a:spLocks noChangeArrowheads="1"/>
          </p:cNvSpPr>
          <p:nvPr/>
        </p:nvSpPr>
        <p:spPr bwMode="auto">
          <a:xfrm>
            <a:off x="3783013" y="1697038"/>
            <a:ext cx="2341562" cy="1096962"/>
          </a:xfrm>
          <a:prstGeom prst="roundRect">
            <a:avLst>
              <a:gd name="adj" fmla="val 16667"/>
            </a:avLst>
          </a:prstGeom>
          <a:solidFill>
            <a:srgbClr val="FF5050"/>
          </a:solidFill>
          <a:ln w="19080">
            <a:solidFill>
              <a:srgbClr val="FF0000"/>
            </a:solidFill>
            <a:miter lim="800000"/>
            <a:headEnd/>
            <a:tailEnd/>
          </a:ln>
        </p:spPr>
        <p:txBody>
          <a:bodyPr lIns="126000" tIns="46800" rIns="126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b="1">
                <a:solidFill>
                  <a:srgbClr val="000000"/>
                </a:solidFill>
              </a:rPr>
              <a:t>Классификация расходов</a:t>
            </a:r>
          </a:p>
          <a:p>
            <a:pPr algn="ctr" eaLnBrk="1" hangingPunct="1">
              <a:buSzPct val="100000"/>
            </a:pPr>
            <a:r>
              <a:rPr lang="ru-RU" altLang="ru-RU" b="1">
                <a:solidFill>
                  <a:srgbClr val="000000"/>
                </a:solidFill>
              </a:rPr>
              <a:t>по признакам</a:t>
            </a:r>
          </a:p>
        </p:txBody>
      </p:sp>
      <p:sp>
        <p:nvSpPr>
          <p:cNvPr id="25606" name="Rectangle 6"/>
          <p:cNvSpPr>
            <a:spLocks noChangeArrowheads="1"/>
          </p:cNvSpPr>
          <p:nvPr/>
        </p:nvSpPr>
        <p:spPr bwMode="auto">
          <a:xfrm>
            <a:off x="336550" y="3386138"/>
            <a:ext cx="3825875" cy="2613025"/>
          </a:xfrm>
          <a:prstGeom prst="rect">
            <a:avLst/>
          </a:prstGeom>
          <a:solidFill>
            <a:srgbClr val="CCFFCC"/>
          </a:solidFill>
          <a:ln w="19080">
            <a:solidFill>
              <a:srgbClr val="00FF00"/>
            </a:solidFill>
            <a:miter lim="800000"/>
            <a:headEnd/>
            <a:tailEnd/>
          </a:ln>
        </p:spPr>
        <p:txBody>
          <a:bodyPr lIns="108000" tIns="0" rIns="10800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a:solidFill>
                  <a:srgbClr val="000000"/>
                </a:solidFill>
              </a:rPr>
              <a:t>Функциональная</a:t>
            </a:r>
            <a:r>
              <a:rPr lang="ru-RU" altLang="ru-RU" sz="1600">
                <a:solidFill>
                  <a:srgbClr val="000000"/>
                </a:solidFill>
              </a:rPr>
              <a:t> классификация отражает направление средств бюджета на выполнение основных функций поселения (раздел→ подраздел→ целевые статьи→ виды расходов)</a:t>
            </a:r>
          </a:p>
        </p:txBody>
      </p:sp>
      <p:sp>
        <p:nvSpPr>
          <p:cNvPr id="25607" name="Rectangle 7"/>
          <p:cNvSpPr>
            <a:spLocks noChangeArrowheads="1"/>
          </p:cNvSpPr>
          <p:nvPr/>
        </p:nvSpPr>
        <p:spPr bwMode="auto">
          <a:xfrm>
            <a:off x="5673725" y="3352800"/>
            <a:ext cx="3344863" cy="2613025"/>
          </a:xfrm>
          <a:prstGeom prst="rect">
            <a:avLst/>
          </a:prstGeom>
          <a:solidFill>
            <a:schemeClr val="bg2">
              <a:lumMod val="75000"/>
            </a:schemeClr>
          </a:solidFill>
          <a:ln w="19080">
            <a:solidFill>
              <a:srgbClr val="FFFF00"/>
            </a:solidFill>
            <a:miter lim="800000"/>
            <a:headEnd/>
            <a:tailEnd/>
          </a:ln>
        </p:spPr>
        <p:txBody>
          <a:bodyPr lIns="108000" tIns="0" rIns="108000" bIns="0" anchor="ctr"/>
          <a:lstStyle/>
          <a:p>
            <a:pPr algn="ctr" eaLnBrk="1" hangingPunct="1">
              <a:buSzPct val="1000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ru-RU" sz="1600" b="1" dirty="0">
                <a:solidFill>
                  <a:srgbClr val="000000"/>
                </a:solidFill>
                <a:ea typeface="SimSun" charset="-122"/>
              </a:rPr>
              <a:t>Ведомственная </a:t>
            </a:r>
            <a:r>
              <a:rPr lang="ru-RU" sz="1600" dirty="0">
                <a:solidFill>
                  <a:srgbClr val="000000"/>
                </a:solidFill>
                <a:ea typeface="SimSun" charset="-122"/>
              </a:rPr>
              <a:t>классификация расходов бюджета непосредственно связана со структурой управления, она отображает группировку юридических лиц, получающих бюджетные средства (главные распорядители средств бюджета)</a:t>
            </a:r>
          </a:p>
        </p:txBody>
      </p:sp>
      <p:sp>
        <p:nvSpPr>
          <p:cNvPr id="25609" name="AutoShape 9"/>
          <p:cNvSpPr>
            <a:spLocks noChangeArrowheads="1"/>
          </p:cNvSpPr>
          <p:nvPr/>
        </p:nvSpPr>
        <p:spPr bwMode="auto">
          <a:xfrm rot="7920000">
            <a:off x="1769269" y="2102644"/>
            <a:ext cx="1611312" cy="882650"/>
          </a:xfrm>
          <a:prstGeom prst="curvedUpArrow">
            <a:avLst>
              <a:gd name="adj1" fmla="val 33789"/>
              <a:gd name="adj2" fmla="val 72700"/>
              <a:gd name="adj3" fmla="val 74671"/>
            </a:avLst>
          </a:prstGeom>
          <a:solidFill>
            <a:srgbClr val="CCFFCC"/>
          </a:solidFill>
          <a:ln w="19080">
            <a:solidFill>
              <a:srgbClr val="00FF00"/>
            </a:solidFill>
            <a:miter lim="800000"/>
            <a:headEnd/>
            <a:tailEnd/>
          </a:ln>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5610" name="AutoShape 10"/>
          <p:cNvSpPr>
            <a:spLocks noChangeArrowheads="1"/>
          </p:cNvSpPr>
          <p:nvPr/>
        </p:nvSpPr>
        <p:spPr bwMode="auto">
          <a:xfrm rot="2340000">
            <a:off x="6381750" y="2165350"/>
            <a:ext cx="1701800" cy="609600"/>
          </a:xfrm>
          <a:prstGeom prst="curvedDownArrow">
            <a:avLst>
              <a:gd name="adj1" fmla="val 49229"/>
              <a:gd name="adj2" fmla="val 98704"/>
              <a:gd name="adj3" fmla="val 83417"/>
            </a:avLst>
          </a:prstGeom>
          <a:solidFill>
            <a:srgbClr val="3366FF"/>
          </a:solidFill>
          <a:ln w="19080">
            <a:solidFill>
              <a:srgbClr val="0000FF"/>
            </a:solidFill>
            <a:miter lim="800000"/>
            <a:headEnd/>
            <a:tailEnd/>
          </a:ln>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5602"/>
                                        </p:tgtEl>
                                        <p:attrNameLst>
                                          <p:attrName>style.visibility</p:attrName>
                                        </p:attrNameLst>
                                      </p:cBhvr>
                                      <p:to>
                                        <p:strVal val="visible"/>
                                      </p:to>
                                    </p:set>
                                    <p:animEffect transition="in" filter="wipe(up)">
                                      <p:cBhvr additive="repl">
                                        <p:cTn id="7" dur="2000"/>
                                        <p:tgtEl>
                                          <p:spTgt spid="25602"/>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5604"/>
                                        </p:tgtEl>
                                        <p:attrNameLst>
                                          <p:attrName>style.visibility</p:attrName>
                                        </p:attrNameLst>
                                      </p:cBhvr>
                                      <p:to>
                                        <p:strVal val="visible"/>
                                      </p:to>
                                    </p:set>
                                    <p:animEffect transition="in" filter="randombar(horizontal)">
                                      <p:cBhvr additive="repl">
                                        <p:cTn id="11" dur="500"/>
                                        <p:tgtEl>
                                          <p:spTgt spid="25604"/>
                                        </p:tgtEl>
                                      </p:cBhvr>
                                    </p:animEffect>
                                  </p:childTnLst>
                                </p:cTn>
                              </p:par>
                              <p:par>
                                <p:cTn id="12" presetID="22" presetClass="entr" presetSubtype="1" fill="hold" nodeType="withEffect">
                                  <p:stCondLst>
                                    <p:cond delay="0"/>
                                  </p:stCondLst>
                                  <p:childTnLst>
                                    <p:set>
                                      <p:cBhvr additive="repl">
                                        <p:cTn id="13" dur="1" fill="hold">
                                          <p:stCondLst>
                                            <p:cond delay="0"/>
                                          </p:stCondLst>
                                        </p:cTn>
                                        <p:tgtEl>
                                          <p:spTgt spid="25603">
                                            <p:txEl>
                                              <p:pRg st="0" end="0"/>
                                            </p:txEl>
                                          </p:spTgt>
                                        </p:tgtEl>
                                        <p:attrNameLst>
                                          <p:attrName>style.visibility</p:attrName>
                                        </p:attrNameLst>
                                      </p:cBhvr>
                                      <p:to>
                                        <p:strVal val="visible"/>
                                      </p:to>
                                    </p:set>
                                    <p:animEffect transition="in" filter="wipe(up)">
                                      <p:cBhvr additive="repl">
                                        <p:cTn id="14" dur="2000"/>
                                        <p:tgtEl>
                                          <p:spTgt spid="25603">
                                            <p:txEl>
                                              <p:pRg st="0" end="0"/>
                                            </p:txEl>
                                          </p:spTgt>
                                        </p:tgtEl>
                                      </p:cBhvr>
                                    </p:animEffect>
                                  </p:childTnLst>
                                </p:cTn>
                              </p:par>
                            </p:childTnLst>
                          </p:cTn>
                        </p:par>
                        <p:par>
                          <p:cTn id="15" fill="hold" nodeType="afterGroup">
                            <p:stCondLst>
                              <p:cond delay="4000"/>
                            </p:stCondLst>
                            <p:childTnLst>
                              <p:par>
                                <p:cTn id="16" presetID="22" presetClass="entr" presetSubtype="1" fill="hold" nodeType="afterEffect">
                                  <p:stCondLst>
                                    <p:cond delay="0"/>
                                  </p:stCondLst>
                                  <p:childTnLst>
                                    <p:set>
                                      <p:cBhvr additive="repl">
                                        <p:cTn id="17" dur="1" fill="hold">
                                          <p:stCondLst>
                                            <p:cond delay="0"/>
                                          </p:stCondLst>
                                        </p:cTn>
                                        <p:tgtEl>
                                          <p:spTgt spid="25605"/>
                                        </p:tgtEl>
                                        <p:attrNameLst>
                                          <p:attrName>style.visibility</p:attrName>
                                        </p:attrNameLst>
                                      </p:cBhvr>
                                      <p:to>
                                        <p:strVal val="visible"/>
                                      </p:to>
                                    </p:set>
                                    <p:animEffect transition="in" filter="wipe(up)">
                                      <p:cBhvr additive="repl">
                                        <p:cTn id="18" dur="2000"/>
                                        <p:tgtEl>
                                          <p:spTgt spid="25605"/>
                                        </p:tgtEl>
                                      </p:cBhvr>
                                    </p:animEffect>
                                  </p:childTnLst>
                                </p:cTn>
                              </p:par>
                            </p:childTnLst>
                          </p:cTn>
                        </p:par>
                        <p:par>
                          <p:cTn id="19" fill="hold" nodeType="afterGroup">
                            <p:stCondLst>
                              <p:cond delay="6000"/>
                            </p:stCondLst>
                            <p:childTnLst>
                              <p:par>
                                <p:cTn id="20" presetID="22" presetClass="entr" presetSubtype="1" fill="hold" grpId="0" nodeType="afterEffect">
                                  <p:stCondLst>
                                    <p:cond delay="0"/>
                                  </p:stCondLst>
                                  <p:childTnLst>
                                    <p:set>
                                      <p:cBhvr additive="repl">
                                        <p:cTn id="21" dur="1" fill="hold">
                                          <p:stCondLst>
                                            <p:cond delay="0"/>
                                          </p:stCondLst>
                                        </p:cTn>
                                        <p:tgtEl>
                                          <p:spTgt spid="25609"/>
                                        </p:tgtEl>
                                        <p:attrNameLst>
                                          <p:attrName>style.visibility</p:attrName>
                                        </p:attrNameLst>
                                      </p:cBhvr>
                                      <p:to>
                                        <p:strVal val="visible"/>
                                      </p:to>
                                    </p:set>
                                    <p:animEffect transition="in" filter="wipe(up)">
                                      <p:cBhvr additive="repl">
                                        <p:cTn id="22" dur="2000"/>
                                        <p:tgtEl>
                                          <p:spTgt spid="25609"/>
                                        </p:tgtEl>
                                      </p:cBhvr>
                                    </p:animEffect>
                                  </p:childTnLst>
                                </p:cTn>
                              </p:par>
                            </p:childTnLst>
                          </p:cTn>
                        </p:par>
                        <p:par>
                          <p:cTn id="23" fill="hold" nodeType="afterGroup">
                            <p:stCondLst>
                              <p:cond delay="8000"/>
                            </p:stCondLst>
                            <p:childTnLst>
                              <p:par>
                                <p:cTn id="24" presetID="22" presetClass="entr" presetSubtype="1" fill="hold" nodeType="afterEffect">
                                  <p:stCondLst>
                                    <p:cond delay="0"/>
                                  </p:stCondLst>
                                  <p:childTnLst>
                                    <p:set>
                                      <p:cBhvr additive="repl">
                                        <p:cTn id="25" dur="1" fill="hold">
                                          <p:stCondLst>
                                            <p:cond delay="0"/>
                                          </p:stCondLst>
                                        </p:cTn>
                                        <p:tgtEl>
                                          <p:spTgt spid="25606"/>
                                        </p:tgtEl>
                                        <p:attrNameLst>
                                          <p:attrName>style.visibility</p:attrName>
                                        </p:attrNameLst>
                                      </p:cBhvr>
                                      <p:to>
                                        <p:strVal val="visible"/>
                                      </p:to>
                                    </p:set>
                                    <p:animEffect transition="in" filter="wipe(up)">
                                      <p:cBhvr additive="repl">
                                        <p:cTn id="26" dur="2000"/>
                                        <p:tgtEl>
                                          <p:spTgt spid="25606"/>
                                        </p:tgtEl>
                                      </p:cBhvr>
                                    </p:animEffect>
                                  </p:childTnLst>
                                </p:cTn>
                              </p:par>
                            </p:childTnLst>
                          </p:cTn>
                        </p:par>
                        <p:par>
                          <p:cTn id="27" fill="hold" nodeType="afterGroup">
                            <p:stCondLst>
                              <p:cond delay="10000"/>
                            </p:stCondLst>
                            <p:childTnLst>
                              <p:par>
                                <p:cTn id="28" presetID="22" presetClass="entr" presetSubtype="1" fill="hold" nodeType="afterEffect">
                                  <p:stCondLst>
                                    <p:cond delay="0"/>
                                  </p:stCondLst>
                                  <p:childTnLst>
                                    <p:set>
                                      <p:cBhvr additive="repl">
                                        <p:cTn id="29" dur="1" fill="hold">
                                          <p:stCondLst>
                                            <p:cond delay="0"/>
                                          </p:stCondLst>
                                        </p:cTn>
                                        <p:tgtEl>
                                          <p:spTgt spid="25607"/>
                                        </p:tgtEl>
                                        <p:attrNameLst>
                                          <p:attrName>style.visibility</p:attrName>
                                        </p:attrNameLst>
                                      </p:cBhvr>
                                      <p:to>
                                        <p:strVal val="visible"/>
                                      </p:to>
                                    </p:set>
                                    <p:animEffect transition="in" filter="wipe(up)">
                                      <p:cBhvr additive="repl">
                                        <p:cTn id="30" dur="2000"/>
                                        <p:tgtEl>
                                          <p:spTgt spid="25607"/>
                                        </p:tgtEl>
                                      </p:cBhvr>
                                    </p:animEffect>
                                  </p:childTnLst>
                                </p:cTn>
                              </p:par>
                            </p:childTnLst>
                          </p:cTn>
                        </p:par>
                        <p:par>
                          <p:cTn id="31" fill="hold" nodeType="afterGroup">
                            <p:stCondLst>
                              <p:cond delay="12000"/>
                            </p:stCondLst>
                            <p:childTnLst>
                              <p:par>
                                <p:cTn id="32" presetID="22" presetClass="entr" presetSubtype="1" fill="hold" grpId="0" nodeType="afterEffect">
                                  <p:stCondLst>
                                    <p:cond delay="0"/>
                                  </p:stCondLst>
                                  <p:childTnLst>
                                    <p:set>
                                      <p:cBhvr additive="repl">
                                        <p:cTn id="33" dur="1" fill="hold">
                                          <p:stCondLst>
                                            <p:cond delay="0"/>
                                          </p:stCondLst>
                                        </p:cTn>
                                        <p:tgtEl>
                                          <p:spTgt spid="25610"/>
                                        </p:tgtEl>
                                        <p:attrNameLst>
                                          <p:attrName>style.visibility</p:attrName>
                                        </p:attrNameLst>
                                      </p:cBhvr>
                                      <p:to>
                                        <p:strVal val="visible"/>
                                      </p:to>
                                    </p:set>
                                    <p:animEffect transition="in" filter="wipe(up)">
                                      <p:cBhvr additive="repl">
                                        <p:cTn id="34" dur="2000"/>
                                        <p:tgtEl>
                                          <p:spTgt spid="256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9" grpId="0" animBg="1"/>
      <p:bldP spid="25610"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29698"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B54E4638-AEDE-4BD5-903D-2354A8389159}" type="slidenum">
              <a:rPr lang="ru-RU" altLang="ru-RU" sz="1400">
                <a:solidFill>
                  <a:srgbClr val="000000"/>
                </a:solidFill>
              </a:rPr>
              <a:pPr algn="r" eaLnBrk="1" hangingPunct="1">
                <a:buSzPct val="100000"/>
              </a:pPr>
              <a:t>23</a:t>
            </a:fld>
            <a:endParaRPr lang="ru-RU" altLang="ru-RU" sz="1400">
              <a:solidFill>
                <a:srgbClr val="000000"/>
              </a:solidFill>
            </a:endParaRPr>
          </a:p>
        </p:txBody>
      </p:sp>
      <p:sp>
        <p:nvSpPr>
          <p:cNvPr id="25602" name="Text Box 2"/>
          <p:cNvSpPr txBox="1">
            <a:spLocks noChangeArrowheads="1"/>
          </p:cNvSpPr>
          <p:nvPr/>
        </p:nvSpPr>
        <p:spPr bwMode="auto">
          <a:xfrm>
            <a:off x="166688" y="187325"/>
            <a:ext cx="9740900" cy="639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400" b="1" dirty="0">
                <a:solidFill>
                  <a:srgbClr val="333399"/>
                </a:solidFill>
                <a:latin typeface="Bookman Old Style" panose="02050604050505020204" pitchFamily="18" charset="0"/>
              </a:rPr>
              <a:t>Структура расходов бюджета муниципального образования сельское поселение </a:t>
            </a:r>
            <a:r>
              <a:rPr lang="ru-RU" altLang="ru-RU" sz="2400" b="1" dirty="0" err="1">
                <a:solidFill>
                  <a:srgbClr val="333399"/>
                </a:solidFill>
                <a:latin typeface="Bookman Old Style" panose="02050604050505020204" pitchFamily="18" charset="0"/>
              </a:rPr>
              <a:t>Нешкан</a:t>
            </a:r>
            <a:r>
              <a:rPr lang="ru-RU" altLang="ru-RU" sz="2400" b="1" dirty="0">
                <a:solidFill>
                  <a:srgbClr val="333399"/>
                </a:solidFill>
                <a:latin typeface="Bookman Old Style" panose="02050604050505020204" pitchFamily="18" charset="0"/>
              </a:rPr>
              <a:t> на 2024 год</a:t>
            </a:r>
          </a:p>
        </p:txBody>
      </p:sp>
      <p:sp>
        <p:nvSpPr>
          <p:cNvPr id="25603" name="Text Box 3"/>
          <p:cNvSpPr txBox="1">
            <a:spLocks noChangeArrowheads="1"/>
          </p:cNvSpPr>
          <p:nvPr/>
        </p:nvSpPr>
        <p:spPr bwMode="auto">
          <a:xfrm>
            <a:off x="495300" y="922338"/>
            <a:ext cx="8915400" cy="650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indent="176213">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1pPr>
            <a:lvl2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2pPr>
            <a:lvl3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3pPr>
            <a:lvl4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4pPr>
            <a:lvl5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9pPr>
          </a:lstStyle>
          <a:p>
            <a:pPr algn="just" eaLnBrk="1" hangingPunct="1">
              <a:spcBef>
                <a:spcPts val="400"/>
              </a:spcBef>
              <a:buSzPct val="100000"/>
            </a:pPr>
            <a:endParaRPr lang="ru-RU" altLang="ru-RU" sz="1600" b="1">
              <a:solidFill>
                <a:srgbClr val="000000"/>
              </a:solidFill>
            </a:endParaRPr>
          </a:p>
        </p:txBody>
      </p:sp>
      <p:sp>
        <p:nvSpPr>
          <p:cNvPr id="25604" name="Line 4"/>
          <p:cNvSpPr>
            <a:spLocks noChangeShapeType="1"/>
          </p:cNvSpPr>
          <p:nvPr/>
        </p:nvSpPr>
        <p:spPr bwMode="auto">
          <a:xfrm>
            <a:off x="381000" y="1000125"/>
            <a:ext cx="9204325" cy="158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graphicFrame>
        <p:nvGraphicFramePr>
          <p:cNvPr id="2" name="Диаграмма 12"/>
          <p:cNvGraphicFramePr>
            <a:graphicFrameLocks/>
          </p:cNvGraphicFramePr>
          <p:nvPr>
            <p:extLst>
              <p:ext uri="{D42A27DB-BD31-4B8C-83A1-F6EECF244321}">
                <p14:modId xmlns:p14="http://schemas.microsoft.com/office/powerpoint/2010/main" val="1159000060"/>
              </p:ext>
            </p:extLst>
          </p:nvPr>
        </p:nvGraphicFramePr>
        <p:xfrm>
          <a:off x="273274" y="1277938"/>
          <a:ext cx="9345389" cy="5243512"/>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5602"/>
                                        </p:tgtEl>
                                        <p:attrNameLst>
                                          <p:attrName>style.visibility</p:attrName>
                                        </p:attrNameLst>
                                      </p:cBhvr>
                                      <p:to>
                                        <p:strVal val="visible"/>
                                      </p:to>
                                    </p:set>
                                    <p:animEffect transition="in" filter="wipe(up)">
                                      <p:cBhvr additive="repl">
                                        <p:cTn id="7" dur="2000"/>
                                        <p:tgtEl>
                                          <p:spTgt spid="25602"/>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5604"/>
                                        </p:tgtEl>
                                        <p:attrNameLst>
                                          <p:attrName>style.visibility</p:attrName>
                                        </p:attrNameLst>
                                      </p:cBhvr>
                                      <p:to>
                                        <p:strVal val="visible"/>
                                      </p:to>
                                    </p:set>
                                    <p:animEffect transition="in" filter="randombar(horizontal)">
                                      <p:cBhvr additive="repl">
                                        <p:cTn id="11" dur="500"/>
                                        <p:tgtEl>
                                          <p:spTgt spid="25604"/>
                                        </p:tgtEl>
                                      </p:cBhvr>
                                    </p:animEffect>
                                  </p:childTnLst>
                                </p:cTn>
                              </p:par>
                              <p:par>
                                <p:cTn id="12" presetID="22" presetClass="entr" presetSubtype="1" fill="hold" nodeType="withEffect" nodePh="1">
                                  <p:stCondLst>
                                    <p:cond delay="0"/>
                                  </p:stCondLst>
                                  <p:endCondLst>
                                    <p:cond evt="begin" delay="0">
                                      <p:tn val="12"/>
                                    </p:cond>
                                  </p:endCondLst>
                                  <p:childTnLst>
                                    <p:set>
                                      <p:cBhvr additive="repl">
                                        <p:cTn id="13" dur="1" fill="hold">
                                          <p:stCondLst>
                                            <p:cond delay="0"/>
                                          </p:stCondLst>
                                        </p:cTn>
                                        <p:tgtEl>
                                          <p:spTgt spid="25603">
                                            <p:txEl>
                                              <p:pRg st="0" end="0"/>
                                            </p:txEl>
                                          </p:spTgt>
                                        </p:tgtEl>
                                        <p:attrNameLst>
                                          <p:attrName>style.visibility</p:attrName>
                                        </p:attrNameLst>
                                      </p:cBhvr>
                                      <p:to>
                                        <p:strVal val="visible"/>
                                      </p:to>
                                    </p:set>
                                    <p:animEffect transition="in" filter="wipe(up)">
                                      <p:cBhvr additive="repl">
                                        <p:cTn id="14" dur="2000"/>
                                        <p:tgtEl>
                                          <p:spTgt spid="2560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30722"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15DF6DD7-B301-4D51-983E-5EA388C0CA5F}" type="slidenum">
              <a:rPr lang="ru-RU" altLang="ru-RU" sz="1400">
                <a:solidFill>
                  <a:srgbClr val="000000"/>
                </a:solidFill>
              </a:rPr>
              <a:pPr algn="r" eaLnBrk="1" hangingPunct="1">
                <a:buSzPct val="100000"/>
              </a:pPr>
              <a:t>24</a:t>
            </a:fld>
            <a:endParaRPr lang="ru-RU" altLang="ru-RU" sz="1400">
              <a:solidFill>
                <a:srgbClr val="000000"/>
              </a:solidFill>
            </a:endParaRPr>
          </a:p>
        </p:txBody>
      </p:sp>
      <p:sp>
        <p:nvSpPr>
          <p:cNvPr id="25602" name="Text Box 2"/>
          <p:cNvSpPr txBox="1">
            <a:spLocks noChangeArrowheads="1"/>
          </p:cNvSpPr>
          <p:nvPr/>
        </p:nvSpPr>
        <p:spPr bwMode="auto">
          <a:xfrm>
            <a:off x="166688" y="187325"/>
            <a:ext cx="9740900" cy="735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endParaRPr lang="ru-RU" altLang="ru-RU" sz="2400" b="1" dirty="0">
              <a:solidFill>
                <a:srgbClr val="333399"/>
              </a:solidFill>
              <a:latin typeface="Bookman Old Style" panose="02050604050505020204" pitchFamily="18" charset="0"/>
            </a:endParaRPr>
          </a:p>
          <a:p>
            <a:pPr algn="ctr" eaLnBrk="1" hangingPunct="1">
              <a:buSzPct val="100000"/>
            </a:pPr>
            <a:r>
              <a:rPr lang="ru-RU" altLang="ru-RU" sz="2400" b="1" dirty="0">
                <a:solidFill>
                  <a:srgbClr val="333399"/>
                </a:solidFill>
                <a:latin typeface="Bookman Old Style" panose="02050604050505020204" pitchFamily="18" charset="0"/>
              </a:rPr>
              <a:t>Динамика расходов бюджета муниципального образования сельское поселение </a:t>
            </a:r>
            <a:r>
              <a:rPr lang="ru-RU" altLang="ru-RU" sz="2400" b="1" dirty="0" err="1">
                <a:solidFill>
                  <a:srgbClr val="333399"/>
                </a:solidFill>
                <a:latin typeface="Bookman Old Style" panose="02050604050505020204" pitchFamily="18" charset="0"/>
              </a:rPr>
              <a:t>Нешкан</a:t>
            </a:r>
            <a:r>
              <a:rPr lang="ru-RU" altLang="ru-RU" sz="2400" b="1" dirty="0">
                <a:solidFill>
                  <a:srgbClr val="333399"/>
                </a:solidFill>
                <a:latin typeface="Bookman Old Style" panose="02050604050505020204" pitchFamily="18" charset="0"/>
              </a:rPr>
              <a:t> за 2021-2023 годы и прогноз расходов на 2024 год</a:t>
            </a:r>
          </a:p>
        </p:txBody>
      </p:sp>
      <p:sp>
        <p:nvSpPr>
          <p:cNvPr id="25603" name="Text Box 3"/>
          <p:cNvSpPr txBox="1">
            <a:spLocks noChangeArrowheads="1"/>
          </p:cNvSpPr>
          <p:nvPr/>
        </p:nvSpPr>
        <p:spPr bwMode="auto">
          <a:xfrm>
            <a:off x="495300" y="1428750"/>
            <a:ext cx="8915400" cy="144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indent="176213">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1pPr>
            <a:lvl2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2pPr>
            <a:lvl3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3pPr>
            <a:lvl4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4pPr>
            <a:lvl5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9pPr>
          </a:lstStyle>
          <a:p>
            <a:pPr algn="just" eaLnBrk="1" hangingPunct="1">
              <a:spcBef>
                <a:spcPts val="400"/>
              </a:spcBef>
              <a:buSzPct val="100000"/>
            </a:pPr>
            <a:endParaRPr lang="ru-RU" altLang="ru-RU" sz="1600" b="1">
              <a:solidFill>
                <a:srgbClr val="000000"/>
              </a:solidFill>
            </a:endParaRPr>
          </a:p>
        </p:txBody>
      </p:sp>
      <p:sp>
        <p:nvSpPr>
          <p:cNvPr id="25604" name="Line 4"/>
          <p:cNvSpPr>
            <a:spLocks noChangeShapeType="1"/>
          </p:cNvSpPr>
          <p:nvPr/>
        </p:nvSpPr>
        <p:spPr bwMode="auto">
          <a:xfrm>
            <a:off x="452438" y="1428750"/>
            <a:ext cx="9204325" cy="158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graphicFrame>
        <p:nvGraphicFramePr>
          <p:cNvPr id="2" name="Диаграмма 12"/>
          <p:cNvGraphicFramePr>
            <a:graphicFrameLocks/>
          </p:cNvGraphicFramePr>
          <p:nvPr>
            <p:extLst>
              <p:ext uri="{D42A27DB-BD31-4B8C-83A1-F6EECF244321}">
                <p14:modId xmlns:p14="http://schemas.microsoft.com/office/powerpoint/2010/main" val="4036264941"/>
              </p:ext>
            </p:extLst>
          </p:nvPr>
        </p:nvGraphicFramePr>
        <p:xfrm>
          <a:off x="574675" y="1765300"/>
          <a:ext cx="8901113" cy="475615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5602"/>
                                        </p:tgtEl>
                                        <p:attrNameLst>
                                          <p:attrName>style.visibility</p:attrName>
                                        </p:attrNameLst>
                                      </p:cBhvr>
                                      <p:to>
                                        <p:strVal val="visible"/>
                                      </p:to>
                                    </p:set>
                                    <p:animEffect transition="in" filter="wipe(up)">
                                      <p:cBhvr additive="repl">
                                        <p:cTn id="7" dur="2000"/>
                                        <p:tgtEl>
                                          <p:spTgt spid="25602"/>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5604"/>
                                        </p:tgtEl>
                                        <p:attrNameLst>
                                          <p:attrName>style.visibility</p:attrName>
                                        </p:attrNameLst>
                                      </p:cBhvr>
                                      <p:to>
                                        <p:strVal val="visible"/>
                                      </p:to>
                                    </p:set>
                                    <p:animEffect transition="in" filter="randombar(horizontal)">
                                      <p:cBhvr additive="repl">
                                        <p:cTn id="11" dur="500"/>
                                        <p:tgtEl>
                                          <p:spTgt spid="25604"/>
                                        </p:tgtEl>
                                      </p:cBhvr>
                                    </p:animEffect>
                                  </p:childTnLst>
                                </p:cTn>
                              </p:par>
                              <p:par>
                                <p:cTn id="12" presetID="22" presetClass="entr" presetSubtype="1" fill="hold" nodeType="withEffect" nodePh="1">
                                  <p:stCondLst>
                                    <p:cond delay="0"/>
                                  </p:stCondLst>
                                  <p:endCondLst>
                                    <p:cond evt="begin" delay="0">
                                      <p:tn val="12"/>
                                    </p:cond>
                                  </p:endCondLst>
                                  <p:childTnLst>
                                    <p:set>
                                      <p:cBhvr additive="repl">
                                        <p:cTn id="13" dur="1" fill="hold">
                                          <p:stCondLst>
                                            <p:cond delay="0"/>
                                          </p:stCondLst>
                                        </p:cTn>
                                        <p:tgtEl>
                                          <p:spTgt spid="25603">
                                            <p:txEl>
                                              <p:pRg st="0" end="0"/>
                                            </p:txEl>
                                          </p:spTgt>
                                        </p:tgtEl>
                                        <p:attrNameLst>
                                          <p:attrName>style.visibility</p:attrName>
                                        </p:attrNameLst>
                                      </p:cBhvr>
                                      <p:to>
                                        <p:strVal val="visible"/>
                                      </p:to>
                                    </p:set>
                                    <p:animEffect transition="in" filter="wipe(up)">
                                      <p:cBhvr additive="repl">
                                        <p:cTn id="14" dur="2000"/>
                                        <p:tgtEl>
                                          <p:spTgt spid="2560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31746"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AC751750-A600-4179-96CB-F989897D77C2}" type="slidenum">
              <a:rPr lang="ru-RU" altLang="ru-RU" sz="1400">
                <a:solidFill>
                  <a:srgbClr val="000000"/>
                </a:solidFill>
              </a:rPr>
              <a:pPr algn="r" eaLnBrk="1" hangingPunct="1">
                <a:buSzPct val="100000"/>
              </a:pPr>
              <a:t>25</a:t>
            </a:fld>
            <a:endParaRPr lang="ru-RU" altLang="ru-RU" sz="1400">
              <a:solidFill>
                <a:srgbClr val="000000"/>
              </a:solidFill>
            </a:endParaRPr>
          </a:p>
        </p:txBody>
      </p:sp>
      <p:sp>
        <p:nvSpPr>
          <p:cNvPr id="32770" name="Text Box 2"/>
          <p:cNvSpPr txBox="1">
            <a:spLocks noChangeArrowheads="1"/>
          </p:cNvSpPr>
          <p:nvPr/>
        </p:nvSpPr>
        <p:spPr bwMode="auto">
          <a:xfrm>
            <a:off x="495300" y="120650"/>
            <a:ext cx="8915400" cy="1192213"/>
          </a:xfrm>
          <a:prstGeom prst="rect">
            <a:avLst/>
          </a:prstGeom>
          <a:noFill/>
          <a:ln>
            <a:solidFill>
              <a:schemeClr val="accent2">
                <a:lumMod val="20000"/>
                <a:lumOff val="80000"/>
              </a:schemeClr>
            </a:solidFill>
          </a:ln>
        </p:spPr>
        <p:txBody>
          <a:bodyPr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itchFamily="18" charset="0"/>
                <a:ea typeface="SimSun" charset="-122"/>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itchFamily="18" charset="0"/>
                <a:ea typeface="SimSun" charset="-122"/>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itchFamily="18" charset="0"/>
                <a:ea typeface="SimSun" charset="-122"/>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itchFamily="18" charset="0"/>
                <a:ea typeface="SimSun" charset="-122"/>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itchFamily="18" charset="0"/>
                <a:ea typeface="SimSun"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itchFamily="18" charset="0"/>
                <a:ea typeface="SimSun"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itchFamily="18" charset="0"/>
                <a:ea typeface="SimSun"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itchFamily="18" charset="0"/>
                <a:ea typeface="SimSun"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itchFamily="18" charset="0"/>
                <a:ea typeface="SimSun" charset="-122"/>
              </a:defRPr>
            </a:lvl9pPr>
          </a:lstStyle>
          <a:p>
            <a:pPr algn="ctr" eaLnBrk="1" hangingPunct="1">
              <a:buSzPct val="100000"/>
              <a:defRPr/>
            </a:pPr>
            <a:endParaRPr lang="ru-RU" sz="2400" b="1" dirty="0">
              <a:solidFill>
                <a:srgbClr val="333399"/>
              </a:solidFill>
              <a:latin typeface="Bookman Old Style" pitchFamily="16" charset="0"/>
            </a:endParaRPr>
          </a:p>
          <a:p>
            <a:pPr algn="ctr" eaLnBrk="1" hangingPunct="1">
              <a:buSzPct val="100000"/>
              <a:defRPr/>
            </a:pPr>
            <a:r>
              <a:rPr lang="ru-RU" sz="2400" b="1" dirty="0">
                <a:solidFill>
                  <a:srgbClr val="333399"/>
                </a:solidFill>
                <a:latin typeface="Bookman Old Style" pitchFamily="16" charset="0"/>
              </a:rPr>
              <a:t>Источники финансирования дефицита бюджета муниципального образования сельское поселение </a:t>
            </a:r>
            <a:r>
              <a:rPr lang="ru-RU" sz="2400" b="1" dirty="0" err="1">
                <a:solidFill>
                  <a:srgbClr val="333399"/>
                </a:solidFill>
                <a:latin typeface="Bookman Old Style" pitchFamily="16" charset="0"/>
              </a:rPr>
              <a:t>Нешкан</a:t>
            </a:r>
            <a:endParaRPr lang="ru-RU" sz="2400" b="1" dirty="0">
              <a:solidFill>
                <a:srgbClr val="333399"/>
              </a:solidFill>
              <a:latin typeface="Bookman Old Style" pitchFamily="16" charset="0"/>
            </a:endParaRPr>
          </a:p>
        </p:txBody>
      </p:sp>
      <p:sp>
        <p:nvSpPr>
          <p:cNvPr id="32771" name="Text Box 3"/>
          <p:cNvSpPr txBox="1">
            <a:spLocks noChangeArrowheads="1"/>
          </p:cNvSpPr>
          <p:nvPr/>
        </p:nvSpPr>
        <p:spPr bwMode="auto">
          <a:xfrm>
            <a:off x="514350" y="2060575"/>
            <a:ext cx="8915400" cy="3529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indent="265113">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1pPr>
            <a:lvl2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2pPr>
            <a:lvl3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3pPr>
            <a:lvl4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4pPr>
            <a:lvl5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9pPr>
          </a:lstStyle>
          <a:p>
            <a:pPr algn="just" eaLnBrk="1" hangingPunct="1">
              <a:lnSpc>
                <a:spcPct val="90000"/>
              </a:lnSpc>
              <a:spcBef>
                <a:spcPts val="400"/>
              </a:spcBef>
              <a:buSzPct val="100000"/>
            </a:pPr>
            <a:r>
              <a:rPr lang="ru-RU" altLang="ru-RU">
                <a:solidFill>
                  <a:srgbClr val="333399"/>
                </a:solidFill>
              </a:rPr>
              <a:t>В процессе принятия и исполнения бюджета поселения большое значение приобретает сбалансированность доходов и расходов. Если доходы превышают расходы, то возникает </a:t>
            </a:r>
            <a:r>
              <a:rPr lang="ru-RU" altLang="ru-RU" b="1" u="sng">
                <a:solidFill>
                  <a:srgbClr val="333399"/>
                </a:solidFill>
              </a:rPr>
              <a:t>профицит</a:t>
            </a:r>
            <a:r>
              <a:rPr lang="ru-RU" altLang="ru-RU">
                <a:solidFill>
                  <a:srgbClr val="333399"/>
                </a:solidFill>
              </a:rPr>
              <a:t>. Но чаще всего расходы превышают доходы. В таком случае возникает </a:t>
            </a:r>
            <a:r>
              <a:rPr lang="ru-RU" altLang="ru-RU" b="1" u="sng">
                <a:solidFill>
                  <a:srgbClr val="333399"/>
                </a:solidFill>
              </a:rPr>
              <a:t>дефицит</a:t>
            </a:r>
            <a:r>
              <a:rPr lang="ru-RU" altLang="ru-RU">
                <a:solidFill>
                  <a:srgbClr val="333399"/>
                </a:solidFill>
              </a:rPr>
              <a:t>.</a:t>
            </a:r>
          </a:p>
          <a:p>
            <a:pPr algn="just" eaLnBrk="1" hangingPunct="1">
              <a:lnSpc>
                <a:spcPct val="90000"/>
              </a:lnSpc>
              <a:spcBef>
                <a:spcPts val="400"/>
              </a:spcBef>
              <a:buSzPct val="100000"/>
            </a:pPr>
            <a:endParaRPr lang="ru-RU" altLang="ru-RU">
              <a:solidFill>
                <a:srgbClr val="333399"/>
              </a:solidFill>
            </a:endParaRPr>
          </a:p>
          <a:p>
            <a:pPr algn="just" eaLnBrk="1" hangingPunct="1">
              <a:lnSpc>
                <a:spcPct val="90000"/>
              </a:lnSpc>
              <a:spcBef>
                <a:spcPts val="400"/>
              </a:spcBef>
              <a:buSzPct val="100000"/>
            </a:pPr>
            <a:r>
              <a:rPr lang="ru-RU" altLang="ru-RU">
                <a:solidFill>
                  <a:srgbClr val="333399"/>
                </a:solidFill>
              </a:rPr>
              <a:t>При формировании бюджета муниципального образования сельское поселение Нешкан бюджет сбалансирован.</a:t>
            </a:r>
          </a:p>
          <a:p>
            <a:pPr algn="just" eaLnBrk="1" hangingPunct="1">
              <a:lnSpc>
                <a:spcPct val="90000"/>
              </a:lnSpc>
              <a:spcBef>
                <a:spcPts val="400"/>
              </a:spcBef>
              <a:buSzPct val="100000"/>
            </a:pPr>
            <a:endParaRPr lang="ru-RU" altLang="ru-RU">
              <a:solidFill>
                <a:srgbClr val="333399"/>
              </a:solidFill>
            </a:endParaRPr>
          </a:p>
          <a:p>
            <a:pPr algn="just" eaLnBrk="1" hangingPunct="1">
              <a:lnSpc>
                <a:spcPct val="90000"/>
              </a:lnSpc>
              <a:spcBef>
                <a:spcPts val="400"/>
              </a:spcBef>
              <a:buSzPct val="100000"/>
            </a:pPr>
            <a:r>
              <a:rPr lang="ru-RU" altLang="ru-RU">
                <a:solidFill>
                  <a:srgbClr val="333399"/>
                </a:solidFill>
              </a:rPr>
              <a:t>Дефицит и профицит бюджета муниципального образования сельское поселение Нешкан не прогнозируется.</a:t>
            </a:r>
          </a:p>
        </p:txBody>
      </p:sp>
      <p:sp>
        <p:nvSpPr>
          <p:cNvPr id="32772" name="Line 4"/>
          <p:cNvSpPr>
            <a:spLocks noChangeShapeType="1"/>
          </p:cNvSpPr>
          <p:nvPr/>
        </p:nvSpPr>
        <p:spPr bwMode="auto">
          <a:xfrm>
            <a:off x="369888" y="1628775"/>
            <a:ext cx="9204325" cy="158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32770"/>
                                        </p:tgtEl>
                                        <p:attrNameLst>
                                          <p:attrName>style.visibility</p:attrName>
                                        </p:attrNameLst>
                                      </p:cBhvr>
                                      <p:to>
                                        <p:strVal val="visible"/>
                                      </p:to>
                                    </p:set>
                                    <p:animEffect transition="in" filter="wipe(up)">
                                      <p:cBhvr additive="repl">
                                        <p:cTn id="7" dur="2000"/>
                                        <p:tgtEl>
                                          <p:spTgt spid="32770"/>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32772"/>
                                        </p:tgtEl>
                                        <p:attrNameLst>
                                          <p:attrName>style.visibility</p:attrName>
                                        </p:attrNameLst>
                                      </p:cBhvr>
                                      <p:to>
                                        <p:strVal val="visible"/>
                                      </p:to>
                                    </p:set>
                                    <p:animEffect transition="in" filter="randombar(horizontal)">
                                      <p:cBhvr additive="repl">
                                        <p:cTn id="11" dur="500"/>
                                        <p:tgtEl>
                                          <p:spTgt spid="32772"/>
                                        </p:tgtEl>
                                      </p:cBhvr>
                                    </p:animEffect>
                                  </p:childTnLst>
                                </p:cTn>
                              </p:par>
                              <p:par>
                                <p:cTn id="12" presetID="22" presetClass="entr" presetSubtype="1" fill="hold" nodeType="withEffect">
                                  <p:stCondLst>
                                    <p:cond delay="0"/>
                                  </p:stCondLst>
                                  <p:childTnLst>
                                    <p:set>
                                      <p:cBhvr additive="repl">
                                        <p:cTn id="13" dur="1" fill="hold">
                                          <p:stCondLst>
                                            <p:cond delay="0"/>
                                          </p:stCondLst>
                                        </p:cTn>
                                        <p:tgtEl>
                                          <p:spTgt spid="32771">
                                            <p:txEl>
                                              <p:pRg st="0" end="0"/>
                                            </p:txEl>
                                          </p:spTgt>
                                        </p:tgtEl>
                                        <p:attrNameLst>
                                          <p:attrName>style.visibility</p:attrName>
                                        </p:attrNameLst>
                                      </p:cBhvr>
                                      <p:to>
                                        <p:strVal val="visible"/>
                                      </p:to>
                                    </p:set>
                                    <p:animEffect transition="in" filter="wipe(up)">
                                      <p:cBhvr additive="repl">
                                        <p:cTn id="14" dur="2000"/>
                                        <p:tgtEl>
                                          <p:spTgt spid="32771">
                                            <p:txEl>
                                              <p:pRg st="0" end="0"/>
                                            </p:txEl>
                                          </p:spTgt>
                                        </p:tgtEl>
                                      </p:cBhvr>
                                    </p:animEffect>
                                  </p:childTnLst>
                                </p:cTn>
                              </p:par>
                              <p:par>
                                <p:cTn id="15" presetID="22" presetClass="entr" presetSubtype="1" fill="hold" nodeType="withEffect">
                                  <p:stCondLst>
                                    <p:cond delay="0"/>
                                  </p:stCondLst>
                                  <p:childTnLst>
                                    <p:set>
                                      <p:cBhvr additive="repl">
                                        <p:cTn id="16" dur="1" fill="hold">
                                          <p:stCondLst>
                                            <p:cond delay="0"/>
                                          </p:stCondLst>
                                        </p:cTn>
                                        <p:tgtEl>
                                          <p:spTgt spid="32771">
                                            <p:txEl>
                                              <p:pRg st="2" end="2"/>
                                            </p:txEl>
                                          </p:spTgt>
                                        </p:tgtEl>
                                        <p:attrNameLst>
                                          <p:attrName>style.visibility</p:attrName>
                                        </p:attrNameLst>
                                      </p:cBhvr>
                                      <p:to>
                                        <p:strVal val="visible"/>
                                      </p:to>
                                    </p:set>
                                    <p:animEffect transition="in" filter="wipe(up)">
                                      <p:cBhvr additive="repl">
                                        <p:cTn id="17" dur="2000"/>
                                        <p:tgtEl>
                                          <p:spTgt spid="32771">
                                            <p:txEl>
                                              <p:pRg st="2" end="2"/>
                                            </p:txEl>
                                          </p:spTgt>
                                        </p:tgtEl>
                                      </p:cBhvr>
                                    </p:animEffect>
                                  </p:childTnLst>
                                </p:cTn>
                              </p:par>
                              <p:par>
                                <p:cTn id="18" presetID="22" presetClass="entr" presetSubtype="1" fill="hold" nodeType="withEffect">
                                  <p:stCondLst>
                                    <p:cond delay="0"/>
                                  </p:stCondLst>
                                  <p:childTnLst>
                                    <p:set>
                                      <p:cBhvr additive="repl">
                                        <p:cTn id="19" dur="1" fill="hold">
                                          <p:stCondLst>
                                            <p:cond delay="0"/>
                                          </p:stCondLst>
                                        </p:cTn>
                                        <p:tgtEl>
                                          <p:spTgt spid="32771">
                                            <p:txEl>
                                              <p:pRg st="4" end="4"/>
                                            </p:txEl>
                                          </p:spTgt>
                                        </p:tgtEl>
                                        <p:attrNameLst>
                                          <p:attrName>style.visibility</p:attrName>
                                        </p:attrNameLst>
                                      </p:cBhvr>
                                      <p:to>
                                        <p:strVal val="visible"/>
                                      </p:to>
                                    </p:set>
                                    <p:animEffect transition="in" filter="wipe(up)">
                                      <p:cBhvr additive="repl">
                                        <p:cTn id="20" dur="2000"/>
                                        <p:tgtEl>
                                          <p:spTgt spid="3277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32770"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4F846E89-1CC0-464D-AE12-C9B3137674F6}" type="slidenum">
              <a:rPr lang="ru-RU" altLang="ru-RU" sz="1400">
                <a:solidFill>
                  <a:srgbClr val="000000"/>
                </a:solidFill>
              </a:rPr>
              <a:pPr algn="r" eaLnBrk="1" hangingPunct="1">
                <a:buSzPct val="100000"/>
              </a:pPr>
              <a:t>26</a:t>
            </a:fld>
            <a:endParaRPr lang="ru-RU" altLang="ru-RU" sz="1400">
              <a:solidFill>
                <a:srgbClr val="000000"/>
              </a:solidFill>
            </a:endParaRPr>
          </a:p>
        </p:txBody>
      </p:sp>
      <p:sp>
        <p:nvSpPr>
          <p:cNvPr id="36866" name="Text Box 2"/>
          <p:cNvSpPr txBox="1">
            <a:spLocks noChangeArrowheads="1"/>
          </p:cNvSpPr>
          <p:nvPr/>
        </p:nvSpPr>
        <p:spPr bwMode="auto">
          <a:xfrm>
            <a:off x="495300" y="250825"/>
            <a:ext cx="8915400" cy="820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800" b="1">
                <a:solidFill>
                  <a:srgbClr val="333399"/>
                </a:solidFill>
                <a:latin typeface="Bookman Old Style" panose="02050604050505020204" pitchFamily="18" charset="0"/>
              </a:rPr>
              <a:t>Обращение к жителям муниципального образования сельское поселение Нешкан</a:t>
            </a:r>
          </a:p>
        </p:txBody>
      </p:sp>
      <p:sp>
        <p:nvSpPr>
          <p:cNvPr id="36867" name="Text Box 3"/>
          <p:cNvSpPr txBox="1">
            <a:spLocks noChangeArrowheads="1"/>
          </p:cNvSpPr>
          <p:nvPr/>
        </p:nvSpPr>
        <p:spPr bwMode="auto">
          <a:xfrm>
            <a:off x="523875" y="1571625"/>
            <a:ext cx="8915400" cy="4357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indent="354013">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1pPr>
            <a:lvl2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2pPr>
            <a:lvl3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3pPr>
            <a:lvl4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4pPr>
            <a:lvl5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spcBef>
                <a:spcPts val="500"/>
              </a:spcBef>
              <a:buSzPct val="100000"/>
            </a:pPr>
            <a:r>
              <a:rPr lang="ru-RU" altLang="ru-RU" sz="2000" b="1" dirty="0">
                <a:solidFill>
                  <a:srgbClr val="333399"/>
                </a:solidFill>
              </a:rPr>
              <a:t>Уважаемые жители и гости муниципального образования сельское поселение </a:t>
            </a:r>
            <a:r>
              <a:rPr lang="ru-RU" altLang="ru-RU" sz="2000" b="1" dirty="0" err="1">
                <a:solidFill>
                  <a:srgbClr val="333399"/>
                </a:solidFill>
              </a:rPr>
              <a:t>Нешкан</a:t>
            </a:r>
            <a:r>
              <a:rPr lang="ru-RU" altLang="ru-RU" sz="2000" b="1" dirty="0">
                <a:solidFill>
                  <a:srgbClr val="333399"/>
                </a:solidFill>
              </a:rPr>
              <a:t>!</a:t>
            </a:r>
          </a:p>
          <a:p>
            <a:pPr algn="ctr" eaLnBrk="1" hangingPunct="1">
              <a:spcBef>
                <a:spcPts val="500"/>
              </a:spcBef>
              <a:buSzPct val="100000"/>
            </a:pPr>
            <a:endParaRPr lang="ru-RU" altLang="ru-RU" sz="2000" b="1" dirty="0">
              <a:solidFill>
                <a:srgbClr val="333399"/>
              </a:solidFill>
            </a:endParaRPr>
          </a:p>
          <a:p>
            <a:pPr algn="just" eaLnBrk="1" hangingPunct="1">
              <a:spcBef>
                <a:spcPts val="400"/>
              </a:spcBef>
              <a:buSzPct val="100000"/>
            </a:pPr>
            <a:r>
              <a:rPr lang="ru-RU" altLang="ru-RU" sz="1600" b="1" dirty="0">
                <a:solidFill>
                  <a:srgbClr val="333399"/>
                </a:solidFill>
              </a:rPr>
              <a:t>Обращаем Ваше внимание на то, что </a:t>
            </a:r>
            <a:r>
              <a:rPr lang="ru-RU" altLang="ru-RU" sz="1600" b="1" u="sng" dirty="0">
                <a:solidFill>
                  <a:srgbClr val="333399"/>
                </a:solidFill>
              </a:rPr>
              <a:t>бюджет для граждан на 2024 год составлен по проекту решения «О бюджете муниципального образования сельское поселение </a:t>
            </a:r>
            <a:r>
              <a:rPr lang="ru-RU" altLang="ru-RU" sz="1600" b="1" u="sng" dirty="0" err="1">
                <a:solidFill>
                  <a:srgbClr val="333399"/>
                </a:solidFill>
              </a:rPr>
              <a:t>Нешкан</a:t>
            </a:r>
            <a:r>
              <a:rPr lang="ru-RU" altLang="ru-RU" sz="1600" b="1" u="sng" dirty="0">
                <a:solidFill>
                  <a:srgbClr val="333399"/>
                </a:solidFill>
              </a:rPr>
              <a:t> на 2024 год» </a:t>
            </a:r>
            <a:r>
              <a:rPr lang="ru-RU" altLang="ru-RU" sz="1600" b="1" dirty="0">
                <a:solidFill>
                  <a:srgbClr val="333399"/>
                </a:solidFill>
              </a:rPr>
              <a:t>и носит ознакомительный и осведомительный характер. </a:t>
            </a:r>
          </a:p>
          <a:p>
            <a:pPr algn="just" eaLnBrk="1" hangingPunct="1">
              <a:spcBef>
                <a:spcPts val="400"/>
              </a:spcBef>
              <a:buSzPct val="100000"/>
            </a:pPr>
            <a:r>
              <a:rPr lang="ru-RU" altLang="ru-RU" sz="1600" b="1" dirty="0">
                <a:solidFill>
                  <a:srgbClr val="333399"/>
                </a:solidFill>
              </a:rPr>
              <a:t>Окончательный вариант бюджета муниципального образования сельское поселение </a:t>
            </a:r>
            <a:r>
              <a:rPr lang="ru-RU" altLang="ru-RU" sz="1600" b="1" dirty="0" err="1">
                <a:solidFill>
                  <a:srgbClr val="333399"/>
                </a:solidFill>
              </a:rPr>
              <a:t>Нешкан</a:t>
            </a:r>
            <a:r>
              <a:rPr lang="ru-RU" altLang="ru-RU" sz="1600" b="1" dirty="0">
                <a:solidFill>
                  <a:srgbClr val="333399"/>
                </a:solidFill>
              </a:rPr>
              <a:t> на 2024 год будет утвержден решением Совета депутатов муниципального образования сельское поселение </a:t>
            </a:r>
            <a:r>
              <a:rPr lang="ru-RU" altLang="ru-RU" sz="1600" b="1" dirty="0" err="1">
                <a:solidFill>
                  <a:srgbClr val="333399"/>
                </a:solidFill>
              </a:rPr>
              <a:t>Нешкан</a:t>
            </a:r>
            <a:r>
              <a:rPr lang="ru-RU" altLang="ru-RU" sz="1600" b="1" dirty="0">
                <a:solidFill>
                  <a:srgbClr val="333399"/>
                </a:solidFill>
              </a:rPr>
              <a:t>, после соблюдения всех процедур по рассмотрению и принятию бюджета.</a:t>
            </a:r>
          </a:p>
          <a:p>
            <a:pPr algn="just" eaLnBrk="1" hangingPunct="1">
              <a:spcBef>
                <a:spcPts val="400"/>
              </a:spcBef>
              <a:buSzPct val="100000"/>
            </a:pPr>
            <a:r>
              <a:rPr lang="ru-RU" altLang="ru-RU" sz="1600" b="1" dirty="0">
                <a:solidFill>
                  <a:srgbClr val="333399"/>
                </a:solidFill>
              </a:rPr>
              <a:t>С решением Совета депутатов муниципального образования сельское поселение </a:t>
            </a:r>
            <a:r>
              <a:rPr lang="ru-RU" altLang="ru-RU" sz="1600" b="1" dirty="0" err="1">
                <a:solidFill>
                  <a:srgbClr val="333399"/>
                </a:solidFill>
              </a:rPr>
              <a:t>Нешкан</a:t>
            </a:r>
            <a:r>
              <a:rPr lang="ru-RU" altLang="ru-RU" sz="1600" b="1" dirty="0">
                <a:solidFill>
                  <a:srgbClr val="333399"/>
                </a:solidFill>
              </a:rPr>
              <a:t> «О бюджете муниципального образования сельское поселение </a:t>
            </a:r>
            <a:r>
              <a:rPr lang="ru-RU" altLang="ru-RU" sz="1600" b="1" dirty="0" err="1">
                <a:solidFill>
                  <a:srgbClr val="333399"/>
                </a:solidFill>
              </a:rPr>
              <a:t>Нешкан</a:t>
            </a:r>
            <a:r>
              <a:rPr lang="ru-RU" altLang="ru-RU" sz="1600" b="1" dirty="0">
                <a:solidFill>
                  <a:srgbClr val="333399"/>
                </a:solidFill>
              </a:rPr>
              <a:t> </a:t>
            </a:r>
            <a:r>
              <a:rPr lang="ru-RU" altLang="ru-RU" sz="1600" b="1">
                <a:solidFill>
                  <a:srgbClr val="333399"/>
                </a:solidFill>
              </a:rPr>
              <a:t>на 2024 </a:t>
            </a:r>
            <a:r>
              <a:rPr lang="ru-RU" altLang="ru-RU" sz="1600" b="1" dirty="0">
                <a:solidFill>
                  <a:srgbClr val="333399"/>
                </a:solidFill>
              </a:rPr>
              <a:t>год», а так же с последующими внесенными изменениями в данное решение, можно ознакомится на официальном сайте Чукотского муниципального района.</a:t>
            </a:r>
            <a:endParaRPr lang="ru-RU" altLang="ru-RU" sz="1600" b="1" u="sng" dirty="0">
              <a:solidFill>
                <a:srgbClr val="333399"/>
              </a:solidFill>
            </a:endParaRPr>
          </a:p>
        </p:txBody>
      </p:sp>
      <p:sp>
        <p:nvSpPr>
          <p:cNvPr id="36868" name="Line 4"/>
          <p:cNvSpPr>
            <a:spLocks noChangeShapeType="1"/>
          </p:cNvSpPr>
          <p:nvPr/>
        </p:nvSpPr>
        <p:spPr bwMode="auto">
          <a:xfrm>
            <a:off x="309563" y="1214438"/>
            <a:ext cx="9204325" cy="1587"/>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36866"/>
                                        </p:tgtEl>
                                        <p:attrNameLst>
                                          <p:attrName>style.visibility</p:attrName>
                                        </p:attrNameLst>
                                      </p:cBhvr>
                                      <p:to>
                                        <p:strVal val="visible"/>
                                      </p:to>
                                    </p:set>
                                    <p:animEffect transition="in" filter="wipe(up)">
                                      <p:cBhvr additive="repl">
                                        <p:cTn id="7" dur="2000"/>
                                        <p:tgtEl>
                                          <p:spTgt spid="36866"/>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36868"/>
                                        </p:tgtEl>
                                        <p:attrNameLst>
                                          <p:attrName>style.visibility</p:attrName>
                                        </p:attrNameLst>
                                      </p:cBhvr>
                                      <p:to>
                                        <p:strVal val="visible"/>
                                      </p:to>
                                    </p:set>
                                    <p:animEffect transition="in" filter="randombar(horizontal)">
                                      <p:cBhvr additive="repl">
                                        <p:cTn id="11" dur="500"/>
                                        <p:tgtEl>
                                          <p:spTgt spid="36868"/>
                                        </p:tgtEl>
                                      </p:cBhvr>
                                    </p:animEffect>
                                  </p:childTnLst>
                                </p:cTn>
                              </p:par>
                            </p:childTnLst>
                          </p:cTn>
                        </p:par>
                        <p:par>
                          <p:cTn id="12" fill="hold" nodeType="afterGroup">
                            <p:stCondLst>
                              <p:cond delay="2500"/>
                            </p:stCondLst>
                            <p:childTnLst>
                              <p:par>
                                <p:cTn id="13" presetID="40" presetClass="entr" fill="hold" nodeType="afterEffect">
                                  <p:stCondLst>
                                    <p:cond delay="0"/>
                                  </p:stCondLst>
                                  <p:iterate type="lt">
                                    <p:tmPct val="10000"/>
                                  </p:iterate>
                                  <p:childTnLst>
                                    <p:set>
                                      <p:cBhvr additive="repl">
                                        <p:cTn id="14" dur="1" fill="hold">
                                          <p:stCondLst>
                                            <p:cond delay="0"/>
                                          </p:stCondLst>
                                        </p:cTn>
                                        <p:tgtEl>
                                          <p:spTgt spid="36867">
                                            <p:txEl>
                                              <p:pRg st="0" end="0"/>
                                            </p:txEl>
                                          </p:spTgt>
                                        </p:tgtEl>
                                        <p:attrNameLst>
                                          <p:attrName>style.visibility</p:attrName>
                                        </p:attrNameLst>
                                      </p:cBhvr>
                                      <p:to>
                                        <p:strVal val="visible"/>
                                      </p:to>
                                    </p:set>
                                    <p:animEffect transition="in" filter="fade">
                                      <p:cBhvr additive="repl">
                                        <p:cTn id="15" dur="2000"/>
                                        <p:tgtEl>
                                          <p:spTgt spid="36867">
                                            <p:txEl>
                                              <p:pRg st="0" end="0"/>
                                            </p:txEl>
                                          </p:spTgt>
                                        </p:tgtEl>
                                      </p:cBhvr>
                                    </p:animEffect>
                                    <p:anim calcmode="lin" valueType="num">
                                      <p:cBhvr additive="repl">
                                        <p:cTn id="16" dur="2000" fill="hold"/>
                                        <p:tgtEl>
                                          <p:spTgt spid="36867">
                                            <p:txEl>
                                              <p:pRg st="0" end="0"/>
                                            </p:txEl>
                                          </p:spTgt>
                                        </p:tgtEl>
                                        <p:attrNameLst>
                                          <p:attrName>ppt_x</p:attrName>
                                        </p:attrNameLst>
                                      </p:cBhvr>
                                      <p:tavLst>
                                        <p:tav tm="100000">
                                          <p:val>
                                            <p:strVal val="#ppt_x-.1"/>
                                          </p:val>
                                        </p:tav>
                                        <p:tav tm="100000">
                                          <p:val>
                                            <p:strVal val="#ppt_x"/>
                                          </p:val>
                                        </p:tav>
                                      </p:tavLst>
                                    </p:anim>
                                    <p:anim calcmode="lin" valueType="num">
                                      <p:cBhvr additive="repl">
                                        <p:cTn id="17" dur="2000" fill="hold"/>
                                        <p:tgtEl>
                                          <p:spTgt spid="36867">
                                            <p:txEl>
                                              <p:pRg st="0" end="0"/>
                                            </p:txEl>
                                          </p:spTgt>
                                        </p:tgtEl>
                                        <p:attrNameLst>
                                          <p:attrName>ppt_y</p:attrName>
                                        </p:attrNameLst>
                                      </p:cBhvr>
                                      <p:tavLst>
                                        <p:tav tm="100000">
                                          <p:val>
                                            <p:strVal val="#ppt_y"/>
                                          </p:val>
                                        </p:tav>
                                        <p:tav tm="100000">
                                          <p:val>
                                            <p:strVal val="#ppt_y"/>
                                          </p:val>
                                        </p:tav>
                                      </p:tavLst>
                                    </p:anim>
                                  </p:childTnLst>
                                </p:cTn>
                              </p:par>
                            </p:childTnLst>
                          </p:cTn>
                        </p:par>
                        <p:par>
                          <p:cTn id="18" fill="hold" nodeType="afterGroup">
                            <p:stCondLst>
                              <p:cond delay="18300"/>
                            </p:stCondLst>
                            <p:childTnLst>
                              <p:par>
                                <p:cTn id="19" presetID="40" presetClass="entr" fill="hold" nodeType="afterEffect">
                                  <p:stCondLst>
                                    <p:cond delay="0"/>
                                  </p:stCondLst>
                                  <p:iterate type="lt">
                                    <p:tmPct val="10000"/>
                                  </p:iterate>
                                  <p:childTnLst>
                                    <p:set>
                                      <p:cBhvr additive="repl">
                                        <p:cTn id="20" dur="1" fill="hold">
                                          <p:stCondLst>
                                            <p:cond delay="0"/>
                                          </p:stCondLst>
                                        </p:cTn>
                                        <p:tgtEl>
                                          <p:spTgt spid="36867">
                                            <p:txEl>
                                              <p:pRg st="2" end="2"/>
                                            </p:txEl>
                                          </p:spTgt>
                                        </p:tgtEl>
                                        <p:attrNameLst>
                                          <p:attrName>style.visibility</p:attrName>
                                        </p:attrNameLst>
                                      </p:cBhvr>
                                      <p:to>
                                        <p:strVal val="visible"/>
                                      </p:to>
                                    </p:set>
                                    <p:animEffect transition="in" filter="fade">
                                      <p:cBhvr additive="repl">
                                        <p:cTn id="21" dur="2000"/>
                                        <p:tgtEl>
                                          <p:spTgt spid="36867">
                                            <p:txEl>
                                              <p:pRg st="2" end="2"/>
                                            </p:txEl>
                                          </p:spTgt>
                                        </p:tgtEl>
                                      </p:cBhvr>
                                    </p:animEffect>
                                    <p:anim calcmode="lin" valueType="num">
                                      <p:cBhvr additive="repl">
                                        <p:cTn id="22" dur="2000" fill="hold"/>
                                        <p:tgtEl>
                                          <p:spTgt spid="36867">
                                            <p:txEl>
                                              <p:pRg st="2" end="2"/>
                                            </p:txEl>
                                          </p:spTgt>
                                        </p:tgtEl>
                                        <p:attrNameLst>
                                          <p:attrName>ppt_x</p:attrName>
                                        </p:attrNameLst>
                                      </p:cBhvr>
                                      <p:tavLst>
                                        <p:tav tm="100000">
                                          <p:val>
                                            <p:strVal val="#ppt_x-.1"/>
                                          </p:val>
                                        </p:tav>
                                        <p:tav tm="100000">
                                          <p:val>
                                            <p:strVal val="#ppt_x"/>
                                          </p:val>
                                        </p:tav>
                                      </p:tavLst>
                                    </p:anim>
                                    <p:anim calcmode="lin" valueType="num">
                                      <p:cBhvr additive="repl">
                                        <p:cTn id="23" dur="2000" fill="hold"/>
                                        <p:tgtEl>
                                          <p:spTgt spid="36867">
                                            <p:txEl>
                                              <p:pRg st="2" end="2"/>
                                            </p:txEl>
                                          </p:spTgt>
                                        </p:tgtEl>
                                        <p:attrNameLst>
                                          <p:attrName>ppt_y</p:attrName>
                                        </p:attrNameLst>
                                      </p:cBhvr>
                                      <p:tavLst>
                                        <p:tav tm="100000">
                                          <p:val>
                                            <p:strVal val="#ppt_y"/>
                                          </p:val>
                                        </p:tav>
                                        <p:tav tm="100000">
                                          <p:val>
                                            <p:strVal val="#ppt_y"/>
                                          </p:val>
                                        </p:tav>
                                      </p:tavLst>
                                    </p:anim>
                                  </p:childTnLst>
                                </p:cTn>
                              </p:par>
                            </p:childTnLst>
                          </p:cTn>
                        </p:par>
                        <p:par>
                          <p:cTn id="24" fill="hold" nodeType="afterGroup">
                            <p:stCondLst>
                              <p:cond delay="58300"/>
                            </p:stCondLst>
                            <p:childTnLst>
                              <p:par>
                                <p:cTn id="25" presetID="40" presetClass="entr" fill="hold" nodeType="afterEffect">
                                  <p:stCondLst>
                                    <p:cond delay="0"/>
                                  </p:stCondLst>
                                  <p:iterate type="lt">
                                    <p:tmPct val="10000"/>
                                  </p:iterate>
                                  <p:childTnLst>
                                    <p:set>
                                      <p:cBhvr additive="repl">
                                        <p:cTn id="26" dur="1" fill="hold">
                                          <p:stCondLst>
                                            <p:cond delay="0"/>
                                          </p:stCondLst>
                                        </p:cTn>
                                        <p:tgtEl>
                                          <p:spTgt spid="36867">
                                            <p:txEl>
                                              <p:pRg st="3" end="3"/>
                                            </p:txEl>
                                          </p:spTgt>
                                        </p:tgtEl>
                                        <p:attrNameLst>
                                          <p:attrName>style.visibility</p:attrName>
                                        </p:attrNameLst>
                                      </p:cBhvr>
                                      <p:to>
                                        <p:strVal val="visible"/>
                                      </p:to>
                                    </p:set>
                                    <p:animEffect transition="in" filter="fade">
                                      <p:cBhvr additive="repl">
                                        <p:cTn id="27" dur="2000"/>
                                        <p:tgtEl>
                                          <p:spTgt spid="36867">
                                            <p:txEl>
                                              <p:pRg st="3" end="3"/>
                                            </p:txEl>
                                          </p:spTgt>
                                        </p:tgtEl>
                                      </p:cBhvr>
                                    </p:animEffect>
                                    <p:anim calcmode="lin" valueType="num">
                                      <p:cBhvr additive="repl">
                                        <p:cTn id="28" dur="2000" fill="hold"/>
                                        <p:tgtEl>
                                          <p:spTgt spid="36867">
                                            <p:txEl>
                                              <p:pRg st="3" end="3"/>
                                            </p:txEl>
                                          </p:spTgt>
                                        </p:tgtEl>
                                        <p:attrNameLst>
                                          <p:attrName>ppt_x</p:attrName>
                                        </p:attrNameLst>
                                      </p:cBhvr>
                                      <p:tavLst>
                                        <p:tav tm="100000">
                                          <p:val>
                                            <p:strVal val="#ppt_x-.1"/>
                                          </p:val>
                                        </p:tav>
                                        <p:tav tm="100000">
                                          <p:val>
                                            <p:strVal val="#ppt_x"/>
                                          </p:val>
                                        </p:tav>
                                      </p:tavLst>
                                    </p:anim>
                                    <p:anim calcmode="lin" valueType="num">
                                      <p:cBhvr additive="repl">
                                        <p:cTn id="29" dur="2000" fill="hold"/>
                                        <p:tgtEl>
                                          <p:spTgt spid="36867">
                                            <p:txEl>
                                              <p:pRg st="3" end="3"/>
                                            </p:txEl>
                                          </p:spTgt>
                                        </p:tgtEl>
                                        <p:attrNameLst>
                                          <p:attrName>ppt_y</p:attrName>
                                        </p:attrNameLst>
                                      </p:cBhvr>
                                      <p:tavLst>
                                        <p:tav tm="100000">
                                          <p:val>
                                            <p:strVal val="#ppt_y"/>
                                          </p:val>
                                        </p:tav>
                                        <p:tav tm="100000">
                                          <p:val>
                                            <p:strVal val="#ppt_y"/>
                                          </p:val>
                                        </p:tav>
                                      </p:tavLst>
                                    </p:anim>
                                  </p:childTnLst>
                                </p:cTn>
                              </p:par>
                            </p:childTnLst>
                          </p:cTn>
                        </p:par>
                        <p:par>
                          <p:cTn id="30" fill="hold" nodeType="afterGroup">
                            <p:stCondLst>
                              <p:cond delay="105700"/>
                            </p:stCondLst>
                            <p:childTnLst>
                              <p:par>
                                <p:cTn id="31" presetID="40" presetClass="entr" fill="hold" nodeType="afterEffect">
                                  <p:stCondLst>
                                    <p:cond delay="0"/>
                                  </p:stCondLst>
                                  <p:iterate type="lt">
                                    <p:tmPct val="10000"/>
                                  </p:iterate>
                                  <p:childTnLst>
                                    <p:set>
                                      <p:cBhvr additive="repl">
                                        <p:cTn id="32" dur="1" fill="hold">
                                          <p:stCondLst>
                                            <p:cond delay="0"/>
                                          </p:stCondLst>
                                        </p:cTn>
                                        <p:tgtEl>
                                          <p:spTgt spid="36867">
                                            <p:txEl>
                                              <p:pRg st="4" end="4"/>
                                            </p:txEl>
                                          </p:spTgt>
                                        </p:tgtEl>
                                        <p:attrNameLst>
                                          <p:attrName>style.visibility</p:attrName>
                                        </p:attrNameLst>
                                      </p:cBhvr>
                                      <p:to>
                                        <p:strVal val="visible"/>
                                      </p:to>
                                    </p:set>
                                    <p:animEffect transition="in" filter="fade">
                                      <p:cBhvr additive="repl">
                                        <p:cTn id="33" dur="2000"/>
                                        <p:tgtEl>
                                          <p:spTgt spid="36867">
                                            <p:txEl>
                                              <p:pRg st="4" end="4"/>
                                            </p:txEl>
                                          </p:spTgt>
                                        </p:tgtEl>
                                      </p:cBhvr>
                                    </p:animEffect>
                                    <p:anim calcmode="lin" valueType="num">
                                      <p:cBhvr additive="repl">
                                        <p:cTn id="34" dur="2000" fill="hold"/>
                                        <p:tgtEl>
                                          <p:spTgt spid="36867">
                                            <p:txEl>
                                              <p:pRg st="4" end="4"/>
                                            </p:txEl>
                                          </p:spTgt>
                                        </p:tgtEl>
                                        <p:attrNameLst>
                                          <p:attrName>ppt_x</p:attrName>
                                        </p:attrNameLst>
                                      </p:cBhvr>
                                      <p:tavLst>
                                        <p:tav tm="100000">
                                          <p:val>
                                            <p:strVal val="#ppt_x-.1"/>
                                          </p:val>
                                        </p:tav>
                                        <p:tav tm="100000">
                                          <p:val>
                                            <p:strVal val="#ppt_x"/>
                                          </p:val>
                                        </p:tav>
                                      </p:tavLst>
                                    </p:anim>
                                    <p:anim calcmode="lin" valueType="num">
                                      <p:cBhvr additive="repl">
                                        <p:cTn id="35" dur="2000" fill="hold"/>
                                        <p:tgtEl>
                                          <p:spTgt spid="36867">
                                            <p:txEl>
                                              <p:pRg st="4" end="4"/>
                                            </p:txEl>
                                          </p:spTgt>
                                        </p:tgtEl>
                                        <p:attrNameLst>
                                          <p:attrName>ppt_y</p:attrName>
                                        </p:attrNameLst>
                                      </p:cBhvr>
                                      <p:tavLst>
                                        <p:tav tm="10000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9218"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662FB6E5-8BCD-4B71-8E3E-63E759EDCA7E}" type="slidenum">
              <a:rPr lang="ru-RU" altLang="ru-RU" sz="1400">
                <a:solidFill>
                  <a:srgbClr val="000000"/>
                </a:solidFill>
              </a:rPr>
              <a:pPr algn="r" eaLnBrk="1" hangingPunct="1">
                <a:buSzPct val="100000"/>
              </a:pPr>
              <a:t>3</a:t>
            </a:fld>
            <a:endParaRPr lang="ru-RU" altLang="ru-RU" sz="1400">
              <a:solidFill>
                <a:srgbClr val="000000"/>
              </a:solidFill>
            </a:endParaRPr>
          </a:p>
        </p:txBody>
      </p:sp>
      <p:sp>
        <p:nvSpPr>
          <p:cNvPr id="8194" name="Text Box 2"/>
          <p:cNvSpPr txBox="1">
            <a:spLocks noChangeArrowheads="1"/>
          </p:cNvSpPr>
          <p:nvPr/>
        </p:nvSpPr>
        <p:spPr bwMode="auto">
          <a:xfrm>
            <a:off x="508000" y="127000"/>
            <a:ext cx="89027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4000" b="1">
                <a:solidFill>
                  <a:srgbClr val="333399"/>
                </a:solidFill>
                <a:latin typeface="Bookman Old Style" panose="02050604050505020204" pitchFamily="18" charset="0"/>
              </a:rPr>
              <a:t>Что такое бюджет?</a:t>
            </a:r>
          </a:p>
        </p:txBody>
      </p:sp>
      <p:sp>
        <p:nvSpPr>
          <p:cNvPr id="8195" name="Rectangle 3"/>
          <p:cNvSpPr>
            <a:spLocks noChangeArrowheads="1"/>
          </p:cNvSpPr>
          <p:nvPr/>
        </p:nvSpPr>
        <p:spPr bwMode="auto">
          <a:xfrm>
            <a:off x="193675" y="3429000"/>
            <a:ext cx="9363075" cy="792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a:solidFill>
                  <a:srgbClr val="FF3300"/>
                </a:solidFill>
              </a:rPr>
              <a:t>БЮДЖЕТ</a:t>
            </a:r>
            <a:r>
              <a:rPr lang="ru-RU" altLang="ru-RU" sz="1500" b="1">
                <a:solidFill>
                  <a:srgbClr val="000000"/>
                </a:solidFill>
              </a:rPr>
              <a:t> </a:t>
            </a:r>
            <a:r>
              <a:rPr lang="ru-RU" altLang="ru-RU" sz="1500" b="1">
                <a:solidFill>
                  <a:srgbClr val="333399"/>
                </a:solidFill>
              </a:rPr>
              <a:t>(от старонормандского </a:t>
            </a:r>
            <a:r>
              <a:rPr lang="en-US" altLang="ru-RU" sz="1500" b="1">
                <a:solidFill>
                  <a:srgbClr val="333399"/>
                </a:solidFill>
              </a:rPr>
              <a:t>bougette </a:t>
            </a:r>
            <a:r>
              <a:rPr lang="ru-RU" altLang="ru-RU" sz="1500" b="1">
                <a:solidFill>
                  <a:srgbClr val="333399"/>
                </a:solidFill>
              </a:rPr>
              <a:t>– кошель, сумка, кожаный мешок) – форма образования и расходования денежных средств, предназначенных для финансового обеспечения задач и функций государства и местного самоуправления</a:t>
            </a:r>
          </a:p>
        </p:txBody>
      </p:sp>
      <p:sp>
        <p:nvSpPr>
          <p:cNvPr id="8196" name="Rectangle 4"/>
          <p:cNvSpPr>
            <a:spLocks noChangeArrowheads="1"/>
          </p:cNvSpPr>
          <p:nvPr/>
        </p:nvSpPr>
        <p:spPr bwMode="auto">
          <a:xfrm>
            <a:off x="193675" y="901700"/>
            <a:ext cx="2263775" cy="2390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ctr">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a:solidFill>
                  <a:srgbClr val="FF3300"/>
                </a:solidFill>
              </a:rPr>
              <a:t>ДОХОДЫ</a:t>
            </a:r>
          </a:p>
          <a:p>
            <a:pPr algn="ctr" eaLnBrk="1" hangingPunct="1">
              <a:buSzPct val="100000"/>
            </a:pPr>
            <a:r>
              <a:rPr lang="ru-RU" altLang="ru-RU" sz="1500" b="1">
                <a:solidFill>
                  <a:srgbClr val="333399"/>
                </a:solidFill>
              </a:rPr>
              <a:t>это поступающие в бюджет денежные средства (налоги юридических и физических лиц, административные платежи и сборы, безвозмездные поступления)</a:t>
            </a:r>
          </a:p>
        </p:txBody>
      </p:sp>
      <p:pic>
        <p:nvPicPr>
          <p:cNvPr id="8197"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70275" y="4221163"/>
            <a:ext cx="2806700" cy="170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8198" name="Rectangle 6"/>
          <p:cNvSpPr>
            <a:spLocks noChangeArrowheads="1"/>
          </p:cNvSpPr>
          <p:nvPr/>
        </p:nvSpPr>
        <p:spPr bwMode="auto">
          <a:xfrm>
            <a:off x="6884988" y="1035050"/>
            <a:ext cx="2730500" cy="2163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46800" rIns="0" bIns="46800" anchor="ctr">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a:solidFill>
                  <a:srgbClr val="FF3300"/>
                </a:solidFill>
              </a:rPr>
              <a:t>РАСХОДЫ</a:t>
            </a:r>
          </a:p>
          <a:p>
            <a:pPr algn="ctr" eaLnBrk="1" hangingPunct="1">
              <a:buSzPct val="100000"/>
            </a:pPr>
            <a:r>
              <a:rPr lang="ru-RU" altLang="ru-RU" sz="1500" b="1">
                <a:solidFill>
                  <a:srgbClr val="333399"/>
                </a:solidFill>
              </a:rPr>
              <a:t>это выплачиваемые из бюджета денежные средства (содержание муниципальных бюджетных учреждений, капитальный ремонт и содержание объектов муниципальной собственности поселения и другие)</a:t>
            </a:r>
          </a:p>
        </p:txBody>
      </p:sp>
      <p:sp>
        <p:nvSpPr>
          <p:cNvPr id="8199" name="Line 7"/>
          <p:cNvSpPr>
            <a:spLocks noChangeShapeType="1"/>
          </p:cNvSpPr>
          <p:nvPr/>
        </p:nvSpPr>
        <p:spPr bwMode="auto">
          <a:xfrm flipH="1">
            <a:off x="2924175" y="4941888"/>
            <a:ext cx="547688" cy="1587"/>
          </a:xfrm>
          <a:prstGeom prst="line">
            <a:avLst/>
          </a:prstGeom>
          <a:noFill/>
          <a:ln w="9360">
            <a:solidFill>
              <a:srgbClr val="FF3300"/>
            </a:solidFill>
            <a:miter lim="800000"/>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8200" name="Line 8"/>
          <p:cNvSpPr>
            <a:spLocks noChangeShapeType="1"/>
          </p:cNvSpPr>
          <p:nvPr/>
        </p:nvSpPr>
        <p:spPr bwMode="auto">
          <a:xfrm>
            <a:off x="6278563" y="4941888"/>
            <a:ext cx="547687" cy="1587"/>
          </a:xfrm>
          <a:prstGeom prst="line">
            <a:avLst/>
          </a:prstGeom>
          <a:noFill/>
          <a:ln w="9360">
            <a:solidFill>
              <a:srgbClr val="FF3300"/>
            </a:solidFill>
            <a:miter lim="800000"/>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8201" name="Rectangle 9"/>
          <p:cNvSpPr>
            <a:spLocks noChangeArrowheads="1"/>
          </p:cNvSpPr>
          <p:nvPr/>
        </p:nvSpPr>
        <p:spPr bwMode="auto">
          <a:xfrm>
            <a:off x="271463" y="4367213"/>
            <a:ext cx="2497137" cy="1265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ctr">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500" b="1">
                <a:solidFill>
                  <a:srgbClr val="333399"/>
                </a:solidFill>
              </a:rPr>
              <a:t>превышение доходов над расходами образует положительный остаток бюджета</a:t>
            </a:r>
            <a:r>
              <a:rPr lang="ru-RU" altLang="ru-RU" sz="1600" b="1">
                <a:solidFill>
                  <a:srgbClr val="333399"/>
                </a:solidFill>
              </a:rPr>
              <a:t> </a:t>
            </a:r>
          </a:p>
          <a:p>
            <a:pPr algn="ctr" eaLnBrk="1" hangingPunct="1">
              <a:buSzPct val="100000"/>
            </a:pPr>
            <a:r>
              <a:rPr lang="ru-RU" altLang="ru-RU" sz="1600" b="1">
                <a:solidFill>
                  <a:srgbClr val="FF3300"/>
                </a:solidFill>
              </a:rPr>
              <a:t>ПРОФИЦИТ</a:t>
            </a:r>
          </a:p>
        </p:txBody>
      </p:sp>
      <p:sp>
        <p:nvSpPr>
          <p:cNvPr id="8202" name="Rectangle 10"/>
          <p:cNvSpPr>
            <a:spLocks noChangeArrowheads="1"/>
          </p:cNvSpPr>
          <p:nvPr/>
        </p:nvSpPr>
        <p:spPr bwMode="auto">
          <a:xfrm>
            <a:off x="6746875" y="4365625"/>
            <a:ext cx="2574925" cy="1250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ctr">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500" b="1">
                <a:solidFill>
                  <a:srgbClr val="333399"/>
                </a:solidFill>
              </a:rPr>
              <a:t>если расходная часть бюджета превышает доходную, то бюджет формируется с</a:t>
            </a:r>
          </a:p>
          <a:p>
            <a:pPr algn="ctr" eaLnBrk="1" hangingPunct="1">
              <a:buSzPct val="100000"/>
            </a:pPr>
            <a:r>
              <a:rPr lang="ru-RU" altLang="ru-RU" sz="1600" b="1">
                <a:solidFill>
                  <a:srgbClr val="FF3300"/>
                </a:solidFill>
              </a:rPr>
              <a:t>ДЕФИЦИТОМ</a:t>
            </a:r>
          </a:p>
        </p:txBody>
      </p:sp>
      <p:sp>
        <p:nvSpPr>
          <p:cNvPr id="8203" name="Rectangle 11"/>
          <p:cNvSpPr>
            <a:spLocks noChangeArrowheads="1"/>
          </p:cNvSpPr>
          <p:nvPr/>
        </p:nvSpPr>
        <p:spPr bwMode="auto">
          <a:xfrm>
            <a:off x="193675" y="6035675"/>
            <a:ext cx="9283700" cy="550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ctr">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500" b="1">
                <a:solidFill>
                  <a:srgbClr val="333399"/>
                </a:solidFill>
              </a:rPr>
              <a:t>Сбалансированность бюджета по доходам и расходам – основополагающее требование, предъявляемое к органам, составляющим и утверждающим бюджет</a:t>
            </a:r>
          </a:p>
        </p:txBody>
      </p:sp>
      <p:pic>
        <p:nvPicPr>
          <p:cNvPr id="8204" name="Picture 1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46388" y="1052513"/>
            <a:ext cx="3871912" cy="2393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8205" name="Line 13"/>
          <p:cNvSpPr>
            <a:spLocks noChangeShapeType="1"/>
          </p:cNvSpPr>
          <p:nvPr/>
        </p:nvSpPr>
        <p:spPr bwMode="auto">
          <a:xfrm>
            <a:off x="350838" y="765175"/>
            <a:ext cx="9204325" cy="158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 accel="50000" fill="hold" nodeType="afterEffect">
                                  <p:stCondLst>
                                    <p:cond delay="0"/>
                                  </p:stCondLst>
                                  <p:iterate type="wd">
                                    <p:tmPct val="40000"/>
                                  </p:iterate>
                                  <p:childTnLst>
                                    <p:set>
                                      <p:cBhvr additive="repl">
                                        <p:cTn id="6" dur="1" fill="hold">
                                          <p:stCondLst>
                                            <p:cond delay="0"/>
                                          </p:stCondLst>
                                        </p:cTn>
                                        <p:tgtEl>
                                          <p:spTgt spid="8194"/>
                                        </p:tgtEl>
                                        <p:attrNameLst>
                                          <p:attrName>style.visibility</p:attrName>
                                        </p:attrNameLst>
                                      </p:cBhvr>
                                      <p:to>
                                        <p:strVal val="visible"/>
                                      </p:to>
                                    </p:set>
                                    <p:anim calcmode="lin" valueType="num">
                                      <p:cBhvr>
                                        <p:cTn id="7" dur="500" fill="hold"/>
                                        <p:tgtEl>
                                          <p:spTgt spid="8194"/>
                                        </p:tgtEl>
                                        <p:attrNameLst>
                                          <p:attrName>ppt_x</p:attrName>
                                        </p:attrNameLst>
                                      </p:cBhvr>
                                      <p:tavLst>
                                        <p:tav tm="100000">
                                          <p:val>
                                            <p:strVal val="#ppt_x"/>
                                          </p:val>
                                        </p:tav>
                                        <p:tav tm="100000">
                                          <p:val>
                                            <p:strVal val="#ppt_x"/>
                                          </p:val>
                                        </p:tav>
                                      </p:tavLst>
                                    </p:anim>
                                    <p:anim calcmode="lin" valueType="num">
                                      <p:cBhvr>
                                        <p:cTn id="8" dur="500" fill="hold"/>
                                        <p:tgtEl>
                                          <p:spTgt spid="8194"/>
                                        </p:tgtEl>
                                        <p:attrNameLst>
                                          <p:attrName>ppt_y</p:attrName>
                                        </p:attrNameLst>
                                      </p:cBhvr>
                                      <p:tavLst>
                                        <p:tav tm="100000">
                                          <p:val>
                                            <p:strVal val="0-#ppt_h/2"/>
                                          </p:val>
                                        </p:tav>
                                        <p:tav tm="100000">
                                          <p:val>
                                            <p:strVal val="#ppt_y"/>
                                          </p:val>
                                        </p:tav>
                                      </p:tavLst>
                                    </p:anim>
                                  </p:childTnLst>
                                </p:cTn>
                              </p:par>
                            </p:childTnLst>
                          </p:cTn>
                        </p:par>
                        <p:par>
                          <p:cTn id="9" fill="hold" nodeType="afterGroup">
                            <p:stCondLst>
                              <p:cond delay="1100"/>
                            </p:stCondLst>
                            <p:childTnLst>
                              <p:par>
                                <p:cTn id="10" presetID="14" presetClass="entr" presetSubtype="10" fill="hold" nodeType="afterEffect">
                                  <p:stCondLst>
                                    <p:cond delay="0"/>
                                  </p:stCondLst>
                                  <p:childTnLst>
                                    <p:set>
                                      <p:cBhvr additive="repl">
                                        <p:cTn id="11" dur="1" fill="hold">
                                          <p:stCondLst>
                                            <p:cond delay="0"/>
                                          </p:stCondLst>
                                        </p:cTn>
                                        <p:tgtEl>
                                          <p:spTgt spid="8205"/>
                                        </p:tgtEl>
                                        <p:attrNameLst>
                                          <p:attrName>style.visibility</p:attrName>
                                        </p:attrNameLst>
                                      </p:cBhvr>
                                      <p:to>
                                        <p:strVal val="visible"/>
                                      </p:to>
                                    </p:set>
                                    <p:animEffect transition="in" filter="randombar(horizontal)">
                                      <p:cBhvr additive="repl">
                                        <p:cTn id="12" dur="500"/>
                                        <p:tgtEl>
                                          <p:spTgt spid="8205"/>
                                        </p:tgtEl>
                                      </p:cBhvr>
                                    </p:animEffect>
                                  </p:childTnLst>
                                </p:cTn>
                              </p:par>
                            </p:childTnLst>
                          </p:cTn>
                        </p:par>
                        <p:par>
                          <p:cTn id="13" fill="hold" nodeType="afterGroup">
                            <p:stCondLst>
                              <p:cond delay="1600"/>
                            </p:stCondLst>
                            <p:childTnLst>
                              <p:par>
                                <p:cTn id="14" presetID="20" presetClass="entr" fill="hold" nodeType="afterEffect">
                                  <p:stCondLst>
                                    <p:cond delay="0"/>
                                  </p:stCondLst>
                                  <p:childTnLst>
                                    <p:set>
                                      <p:cBhvr additive="repl">
                                        <p:cTn id="15" dur="1" fill="hold">
                                          <p:stCondLst>
                                            <p:cond delay="0"/>
                                          </p:stCondLst>
                                        </p:cTn>
                                        <p:tgtEl>
                                          <p:spTgt spid="8204"/>
                                        </p:tgtEl>
                                        <p:attrNameLst>
                                          <p:attrName>style.visibility</p:attrName>
                                        </p:attrNameLst>
                                      </p:cBhvr>
                                      <p:to>
                                        <p:strVal val="visible"/>
                                      </p:to>
                                    </p:set>
                                    <p:animEffect transition="in" filter="wedge">
                                      <p:cBhvr additive="repl">
                                        <p:cTn id="16" dur="2000"/>
                                        <p:tgtEl>
                                          <p:spTgt spid="8204"/>
                                        </p:tgtEl>
                                      </p:cBhvr>
                                    </p:animEffect>
                                  </p:childTnLst>
                                </p:cTn>
                              </p:par>
                            </p:childTnLst>
                          </p:cTn>
                        </p:par>
                        <p:par>
                          <p:cTn id="17" fill="hold" nodeType="afterGroup">
                            <p:stCondLst>
                              <p:cond delay="3600"/>
                            </p:stCondLst>
                            <p:childTnLst>
                              <p:par>
                                <p:cTn id="18" presetID="40" presetClass="entr" fill="hold" nodeType="afterEffect">
                                  <p:stCondLst>
                                    <p:cond delay="0"/>
                                  </p:stCondLst>
                                  <p:iterate type="lt">
                                    <p:tmPct val="10000"/>
                                  </p:iterate>
                                  <p:childTnLst>
                                    <p:set>
                                      <p:cBhvr additive="repl">
                                        <p:cTn id="19" dur="1" fill="hold">
                                          <p:stCondLst>
                                            <p:cond delay="0"/>
                                          </p:stCondLst>
                                        </p:cTn>
                                        <p:tgtEl>
                                          <p:spTgt spid="8195"/>
                                        </p:tgtEl>
                                        <p:attrNameLst>
                                          <p:attrName>style.visibility</p:attrName>
                                        </p:attrNameLst>
                                      </p:cBhvr>
                                      <p:to>
                                        <p:strVal val="visible"/>
                                      </p:to>
                                    </p:set>
                                    <p:animEffect transition="in" filter="fade">
                                      <p:cBhvr additive="repl">
                                        <p:cTn id="20" dur="1000"/>
                                        <p:tgtEl>
                                          <p:spTgt spid="8195"/>
                                        </p:tgtEl>
                                      </p:cBhvr>
                                    </p:animEffect>
                                    <p:anim calcmode="lin" valueType="num">
                                      <p:cBhvr additive="repl">
                                        <p:cTn id="21" dur="1000" fill="hold"/>
                                        <p:tgtEl>
                                          <p:spTgt spid="8195"/>
                                        </p:tgtEl>
                                        <p:attrNameLst>
                                          <p:attrName>ppt_x</p:attrName>
                                        </p:attrNameLst>
                                      </p:cBhvr>
                                      <p:tavLst>
                                        <p:tav tm="100000">
                                          <p:val>
                                            <p:strVal val="#ppt_x-.1"/>
                                          </p:val>
                                        </p:tav>
                                        <p:tav tm="100000">
                                          <p:val>
                                            <p:strVal val="#ppt_x"/>
                                          </p:val>
                                        </p:tav>
                                      </p:tavLst>
                                    </p:anim>
                                    <p:anim calcmode="lin" valueType="num">
                                      <p:cBhvr additive="repl">
                                        <p:cTn id="22" dur="1000" fill="hold"/>
                                        <p:tgtEl>
                                          <p:spTgt spid="8195"/>
                                        </p:tgtEl>
                                        <p:attrNameLst>
                                          <p:attrName>ppt_y</p:attrName>
                                        </p:attrNameLst>
                                      </p:cBhvr>
                                      <p:tavLst>
                                        <p:tav tm="100000">
                                          <p:val>
                                            <p:strVal val="#ppt_y"/>
                                          </p:val>
                                        </p:tav>
                                        <p:tav tm="100000">
                                          <p:val>
                                            <p:strVal val="#ppt_y"/>
                                          </p:val>
                                        </p:tav>
                                      </p:tavLst>
                                    </p:anim>
                                  </p:childTnLst>
                                </p:cTn>
                              </p:par>
                            </p:childTnLst>
                          </p:cTn>
                        </p:par>
                        <p:par>
                          <p:cTn id="23" fill="hold" nodeType="afterGroup">
                            <p:stCondLst>
                              <p:cond delay="23900"/>
                            </p:stCondLst>
                            <p:childTnLst>
                              <p:par>
                                <p:cTn id="24" presetID="40" presetClass="entr" fill="hold" nodeType="afterEffect">
                                  <p:stCondLst>
                                    <p:cond delay="0"/>
                                  </p:stCondLst>
                                  <p:iterate type="lt">
                                    <p:tmPct val="10000"/>
                                  </p:iterate>
                                  <p:childTnLst>
                                    <p:set>
                                      <p:cBhvr additive="repl">
                                        <p:cTn id="25" dur="1" fill="hold">
                                          <p:stCondLst>
                                            <p:cond delay="0"/>
                                          </p:stCondLst>
                                        </p:cTn>
                                        <p:tgtEl>
                                          <p:spTgt spid="8196"/>
                                        </p:tgtEl>
                                        <p:attrNameLst>
                                          <p:attrName>style.visibility</p:attrName>
                                        </p:attrNameLst>
                                      </p:cBhvr>
                                      <p:to>
                                        <p:strVal val="visible"/>
                                      </p:to>
                                    </p:set>
                                    <p:animEffect transition="in" filter="fade">
                                      <p:cBhvr additive="repl">
                                        <p:cTn id="26" dur="1000"/>
                                        <p:tgtEl>
                                          <p:spTgt spid="8196"/>
                                        </p:tgtEl>
                                      </p:cBhvr>
                                    </p:animEffect>
                                    <p:anim calcmode="lin" valueType="num">
                                      <p:cBhvr additive="repl">
                                        <p:cTn id="27" dur="1000" fill="hold"/>
                                        <p:tgtEl>
                                          <p:spTgt spid="8196"/>
                                        </p:tgtEl>
                                        <p:attrNameLst>
                                          <p:attrName>ppt_x</p:attrName>
                                        </p:attrNameLst>
                                      </p:cBhvr>
                                      <p:tavLst>
                                        <p:tav tm="100000">
                                          <p:val>
                                            <p:strVal val="#ppt_x-.1"/>
                                          </p:val>
                                        </p:tav>
                                        <p:tav tm="100000">
                                          <p:val>
                                            <p:strVal val="#ppt_x"/>
                                          </p:val>
                                        </p:tav>
                                      </p:tavLst>
                                    </p:anim>
                                    <p:anim calcmode="lin" valueType="num">
                                      <p:cBhvr additive="repl">
                                        <p:cTn id="28" dur="1000" fill="hold"/>
                                        <p:tgtEl>
                                          <p:spTgt spid="8196"/>
                                        </p:tgtEl>
                                        <p:attrNameLst>
                                          <p:attrName>ppt_y</p:attrName>
                                        </p:attrNameLst>
                                      </p:cBhvr>
                                      <p:tavLst>
                                        <p:tav tm="100000">
                                          <p:val>
                                            <p:strVal val="#ppt_y"/>
                                          </p:val>
                                        </p:tav>
                                        <p:tav tm="100000">
                                          <p:val>
                                            <p:strVal val="#ppt_y"/>
                                          </p:val>
                                        </p:tav>
                                      </p:tavLst>
                                    </p:anim>
                                  </p:childTnLst>
                                </p:cTn>
                              </p:par>
                            </p:childTnLst>
                          </p:cTn>
                        </p:par>
                        <p:par>
                          <p:cTn id="29" fill="hold" nodeType="afterGroup">
                            <p:stCondLst>
                              <p:cond delay="37900"/>
                            </p:stCondLst>
                            <p:childTnLst>
                              <p:par>
                                <p:cTn id="30" presetID="40" presetClass="entr" fill="hold" nodeType="afterEffect">
                                  <p:stCondLst>
                                    <p:cond delay="0"/>
                                  </p:stCondLst>
                                  <p:iterate type="lt">
                                    <p:tmPct val="10000"/>
                                  </p:iterate>
                                  <p:childTnLst>
                                    <p:set>
                                      <p:cBhvr additive="repl">
                                        <p:cTn id="31" dur="1" fill="hold">
                                          <p:stCondLst>
                                            <p:cond delay="0"/>
                                          </p:stCondLst>
                                        </p:cTn>
                                        <p:tgtEl>
                                          <p:spTgt spid="8198"/>
                                        </p:tgtEl>
                                        <p:attrNameLst>
                                          <p:attrName>style.visibility</p:attrName>
                                        </p:attrNameLst>
                                      </p:cBhvr>
                                      <p:to>
                                        <p:strVal val="visible"/>
                                      </p:to>
                                    </p:set>
                                    <p:animEffect transition="in" filter="fade">
                                      <p:cBhvr additive="repl">
                                        <p:cTn id="32" dur="1000"/>
                                        <p:tgtEl>
                                          <p:spTgt spid="8198"/>
                                        </p:tgtEl>
                                      </p:cBhvr>
                                    </p:animEffect>
                                    <p:anim calcmode="lin" valueType="num">
                                      <p:cBhvr additive="repl">
                                        <p:cTn id="33" dur="1000" fill="hold"/>
                                        <p:tgtEl>
                                          <p:spTgt spid="8198"/>
                                        </p:tgtEl>
                                        <p:attrNameLst>
                                          <p:attrName>ppt_x</p:attrName>
                                        </p:attrNameLst>
                                      </p:cBhvr>
                                      <p:tavLst>
                                        <p:tav tm="100000">
                                          <p:val>
                                            <p:strVal val="#ppt_x-.1"/>
                                          </p:val>
                                        </p:tav>
                                        <p:tav tm="100000">
                                          <p:val>
                                            <p:strVal val="#ppt_x"/>
                                          </p:val>
                                        </p:tav>
                                      </p:tavLst>
                                    </p:anim>
                                    <p:anim calcmode="lin" valueType="num">
                                      <p:cBhvr additive="repl">
                                        <p:cTn id="34" dur="1000" fill="hold"/>
                                        <p:tgtEl>
                                          <p:spTgt spid="8198"/>
                                        </p:tgtEl>
                                        <p:attrNameLst>
                                          <p:attrName>ppt_y</p:attrName>
                                        </p:attrNameLst>
                                      </p:cBhvr>
                                      <p:tavLst>
                                        <p:tav tm="100000">
                                          <p:val>
                                            <p:strVal val="#ppt_y"/>
                                          </p:val>
                                        </p:tav>
                                        <p:tav tm="100000">
                                          <p:val>
                                            <p:strVal val="#ppt_y"/>
                                          </p:val>
                                        </p:tav>
                                      </p:tavLst>
                                    </p:anim>
                                  </p:childTnLst>
                                </p:cTn>
                              </p:par>
                            </p:childTnLst>
                          </p:cTn>
                        </p:par>
                        <p:par>
                          <p:cTn id="35" fill="hold" nodeType="afterGroup">
                            <p:stCondLst>
                              <p:cond delay="55900"/>
                            </p:stCondLst>
                            <p:childTnLst>
                              <p:par>
                                <p:cTn id="36" presetID="5" presetClass="entr" presetSubtype="10" fill="hold" nodeType="afterEffect">
                                  <p:stCondLst>
                                    <p:cond delay="0"/>
                                  </p:stCondLst>
                                  <p:childTnLst>
                                    <p:set>
                                      <p:cBhvr additive="repl">
                                        <p:cTn id="37" dur="1" fill="hold">
                                          <p:stCondLst>
                                            <p:cond delay="0"/>
                                          </p:stCondLst>
                                        </p:cTn>
                                        <p:tgtEl>
                                          <p:spTgt spid="8197"/>
                                        </p:tgtEl>
                                        <p:attrNameLst>
                                          <p:attrName>style.visibility</p:attrName>
                                        </p:attrNameLst>
                                      </p:cBhvr>
                                      <p:to>
                                        <p:strVal val="visible"/>
                                      </p:to>
                                    </p:set>
                                    <p:animEffect transition="in" filter="checkerboard(across)">
                                      <p:cBhvr additive="repl">
                                        <p:cTn id="38" dur="500"/>
                                        <p:tgtEl>
                                          <p:spTgt spid="8197"/>
                                        </p:tgtEl>
                                      </p:cBhvr>
                                    </p:animEffect>
                                  </p:childTnLst>
                                </p:cTn>
                              </p:par>
                            </p:childTnLst>
                          </p:cTn>
                        </p:par>
                        <p:par>
                          <p:cTn id="39" fill="hold" nodeType="afterGroup">
                            <p:stCondLst>
                              <p:cond delay="56400"/>
                            </p:stCondLst>
                            <p:childTnLst>
                              <p:par>
                                <p:cTn id="40" presetID="25" presetClass="entr" fill="hold" nodeType="afterEffect">
                                  <p:stCondLst>
                                    <p:cond delay="0"/>
                                  </p:stCondLst>
                                  <p:childTnLst>
                                    <p:set>
                                      <p:cBhvr additive="repl">
                                        <p:cTn id="41" dur="1" fill="hold">
                                          <p:stCondLst>
                                            <p:cond delay="0"/>
                                          </p:stCondLst>
                                        </p:cTn>
                                        <p:tgtEl>
                                          <p:spTgt spid="8199"/>
                                        </p:tgtEl>
                                        <p:attrNameLst>
                                          <p:attrName>style.visibility</p:attrName>
                                        </p:attrNameLst>
                                      </p:cBhvr>
                                      <p:to>
                                        <p:strVal val="visible"/>
                                      </p:to>
                                    </p:set>
                                    <p:anim calcmode="lin" valueType="num">
                                      <p:cBhvr additive="repl">
                                        <p:cTn id="42" dur="500" decel="50000" fill="hold">
                                          <p:stCondLst>
                                            <p:cond delay="0"/>
                                          </p:stCondLst>
                                        </p:cTn>
                                        <p:tgtEl>
                                          <p:spTgt spid="8199"/>
                                        </p:tgtEl>
                                        <p:attrNameLst>
                                          <p:attrName>r</p:attrName>
                                        </p:attrNameLst>
                                      </p:cBhvr>
                                      <p:tavLst>
                                        <p:tav tm="100000">
                                          <p:val>
                                            <p:strVal val="-90"/>
                                          </p:val>
                                        </p:tav>
                                        <p:tav tm="100000">
                                          <p:val>
                                            <p:strVal val="0"/>
                                          </p:val>
                                        </p:tav>
                                      </p:tavLst>
                                    </p:anim>
                                    <p:anim calcmode="lin" valueType="num">
                                      <p:cBhvr additive="repl">
                                        <p:cTn id="43" dur="500" decel="50000" fill="hold">
                                          <p:stCondLst>
                                            <p:cond delay="0"/>
                                          </p:stCondLst>
                                        </p:cTn>
                                        <p:tgtEl>
                                          <p:spTgt spid="8199"/>
                                        </p:tgtEl>
                                        <p:attrNameLst>
                                          <p:attrName>ppt_w</p:attrName>
                                        </p:attrNameLst>
                                      </p:cBhvr>
                                      <p:tavLst>
                                        <p:tav tm="100000">
                                          <p:val>
                                            <p:strVal val="#ppt_w"/>
                                          </p:val>
                                        </p:tav>
                                        <p:tav tm="100000">
                                          <p:val>
                                            <p:strVal val="#ppt_w*.05"/>
                                          </p:val>
                                        </p:tav>
                                      </p:tavLst>
                                    </p:anim>
                                    <p:anim calcmode="lin" valueType="num">
                                      <p:cBhvr additive="repl">
                                        <p:cTn id="44" dur="500" accel="50000" fill="hold">
                                          <p:stCondLst>
                                            <p:cond delay="0"/>
                                          </p:stCondLst>
                                        </p:cTn>
                                        <p:tgtEl>
                                          <p:spTgt spid="8199"/>
                                        </p:tgtEl>
                                        <p:attrNameLst>
                                          <p:attrName>ppt_w</p:attrName>
                                        </p:attrNameLst>
                                      </p:cBhvr>
                                      <p:tavLst>
                                        <p:tav tm="100000">
                                          <p:val>
                                            <p:strVal val="#ppt_w*.05"/>
                                          </p:val>
                                        </p:tav>
                                        <p:tav tm="100000">
                                          <p:val>
                                            <p:strVal val="#ppt_w"/>
                                          </p:val>
                                        </p:tav>
                                      </p:tavLst>
                                    </p:anim>
                                    <p:anim calcmode="lin" valueType="num">
                                      <p:cBhvr additive="repl">
                                        <p:cTn id="45" dur="1000" fill="hold"/>
                                        <p:tgtEl>
                                          <p:spTgt spid="8199"/>
                                        </p:tgtEl>
                                        <p:attrNameLst>
                                          <p:attrName>ppt_h</p:attrName>
                                        </p:attrNameLst>
                                      </p:cBhvr>
                                      <p:tavLst>
                                        <p:tav tm="100000">
                                          <p:val>
                                            <p:strVal val="#ppt_h"/>
                                          </p:val>
                                        </p:tav>
                                        <p:tav tm="100000">
                                          <p:val>
                                            <p:strVal val="#ppt_h"/>
                                          </p:val>
                                        </p:tav>
                                      </p:tavLst>
                                    </p:anim>
                                    <p:anim calcmode="lin" valueType="num">
                                      <p:cBhvr additive="repl">
                                        <p:cTn id="46" dur="500" decel="50000" fill="hold">
                                          <p:stCondLst>
                                            <p:cond delay="0"/>
                                          </p:stCondLst>
                                        </p:cTn>
                                        <p:tgtEl>
                                          <p:spTgt spid="8199"/>
                                        </p:tgtEl>
                                        <p:attrNameLst>
                                          <p:attrName>ppt_x</p:attrName>
                                        </p:attrNameLst>
                                      </p:cBhvr>
                                      <p:tavLst>
                                        <p:tav tm="100000">
                                          <p:val>
                                            <p:strVal val="#ppt_x+.4"/>
                                          </p:val>
                                        </p:tav>
                                        <p:tav tm="100000">
                                          <p:val>
                                            <p:strVal val="#ppt_x"/>
                                          </p:val>
                                        </p:tav>
                                      </p:tavLst>
                                    </p:anim>
                                    <p:anim calcmode="lin" valueType="num">
                                      <p:cBhvr additive="repl">
                                        <p:cTn id="47" dur="500" decel="50000" fill="hold">
                                          <p:stCondLst>
                                            <p:cond delay="0"/>
                                          </p:stCondLst>
                                        </p:cTn>
                                        <p:tgtEl>
                                          <p:spTgt spid="8199"/>
                                        </p:tgtEl>
                                        <p:attrNameLst>
                                          <p:attrName>ppt_y</p:attrName>
                                        </p:attrNameLst>
                                      </p:cBhvr>
                                      <p:tavLst>
                                        <p:tav tm="100000">
                                          <p:val>
                                            <p:strVal val="#ppt_y-.2"/>
                                          </p:val>
                                        </p:tav>
                                        <p:tav tm="100000">
                                          <p:val>
                                            <p:strVal val="#ppt_y+.1"/>
                                          </p:val>
                                        </p:tav>
                                      </p:tavLst>
                                    </p:anim>
                                    <p:anim calcmode="lin" valueType="num">
                                      <p:cBhvr additive="repl">
                                        <p:cTn id="48" dur="500" accel="50000" fill="hold">
                                          <p:stCondLst>
                                            <p:cond delay="0"/>
                                          </p:stCondLst>
                                        </p:cTn>
                                        <p:tgtEl>
                                          <p:spTgt spid="8199"/>
                                        </p:tgtEl>
                                        <p:attrNameLst>
                                          <p:attrName>ppt_y</p:attrName>
                                        </p:attrNameLst>
                                      </p:cBhvr>
                                      <p:tavLst>
                                        <p:tav tm="100000">
                                          <p:val>
                                            <p:strVal val="#ppt_y+.1"/>
                                          </p:val>
                                        </p:tav>
                                        <p:tav tm="100000">
                                          <p:val>
                                            <p:strVal val="#ppt_y"/>
                                          </p:val>
                                        </p:tav>
                                      </p:tavLst>
                                    </p:anim>
                                    <p:animEffect transition="in" filter="fade">
                                      <p:cBhvr additive="repl">
                                        <p:cTn id="49" dur="1000" decel="50000">
                                          <p:stCondLst>
                                            <p:cond delay="0"/>
                                          </p:stCondLst>
                                        </p:cTn>
                                        <p:tgtEl>
                                          <p:spTgt spid="8199"/>
                                        </p:tgtEl>
                                      </p:cBhvr>
                                    </p:animEffect>
                                  </p:childTnLst>
                                </p:cTn>
                              </p:par>
                            </p:childTnLst>
                          </p:cTn>
                        </p:par>
                        <p:par>
                          <p:cTn id="50" fill="hold" nodeType="afterGroup">
                            <p:stCondLst>
                              <p:cond delay="57400"/>
                            </p:stCondLst>
                            <p:childTnLst>
                              <p:par>
                                <p:cTn id="51" presetID="40" presetClass="entr" fill="hold" nodeType="afterEffect">
                                  <p:stCondLst>
                                    <p:cond delay="0"/>
                                  </p:stCondLst>
                                  <p:iterate type="lt">
                                    <p:tmPct val="10000"/>
                                  </p:iterate>
                                  <p:childTnLst>
                                    <p:set>
                                      <p:cBhvr additive="repl">
                                        <p:cTn id="52" dur="1" fill="hold">
                                          <p:stCondLst>
                                            <p:cond delay="0"/>
                                          </p:stCondLst>
                                        </p:cTn>
                                        <p:tgtEl>
                                          <p:spTgt spid="8201"/>
                                        </p:tgtEl>
                                        <p:attrNameLst>
                                          <p:attrName>style.visibility</p:attrName>
                                        </p:attrNameLst>
                                      </p:cBhvr>
                                      <p:to>
                                        <p:strVal val="visible"/>
                                      </p:to>
                                    </p:set>
                                    <p:animEffect transition="in" filter="fade">
                                      <p:cBhvr additive="repl">
                                        <p:cTn id="53" dur="1000"/>
                                        <p:tgtEl>
                                          <p:spTgt spid="8201"/>
                                        </p:tgtEl>
                                      </p:cBhvr>
                                    </p:animEffect>
                                    <p:anim calcmode="lin" valueType="num">
                                      <p:cBhvr additive="repl">
                                        <p:cTn id="54" dur="1000" fill="hold"/>
                                        <p:tgtEl>
                                          <p:spTgt spid="8201"/>
                                        </p:tgtEl>
                                        <p:attrNameLst>
                                          <p:attrName>ppt_x</p:attrName>
                                        </p:attrNameLst>
                                      </p:cBhvr>
                                      <p:tavLst>
                                        <p:tav tm="100000">
                                          <p:val>
                                            <p:strVal val="#ppt_x-.1"/>
                                          </p:val>
                                        </p:tav>
                                        <p:tav tm="100000">
                                          <p:val>
                                            <p:strVal val="#ppt_x"/>
                                          </p:val>
                                        </p:tav>
                                      </p:tavLst>
                                    </p:anim>
                                    <p:anim calcmode="lin" valueType="num">
                                      <p:cBhvr additive="repl">
                                        <p:cTn id="55" dur="1000" fill="hold"/>
                                        <p:tgtEl>
                                          <p:spTgt spid="8201"/>
                                        </p:tgtEl>
                                        <p:attrNameLst>
                                          <p:attrName>ppt_y</p:attrName>
                                        </p:attrNameLst>
                                      </p:cBhvr>
                                      <p:tavLst>
                                        <p:tav tm="100000">
                                          <p:val>
                                            <p:strVal val="#ppt_y"/>
                                          </p:val>
                                        </p:tav>
                                        <p:tav tm="100000">
                                          <p:val>
                                            <p:strVal val="#ppt_y"/>
                                          </p:val>
                                        </p:tav>
                                      </p:tavLst>
                                    </p:anim>
                                  </p:childTnLst>
                                </p:cTn>
                              </p:par>
                            </p:childTnLst>
                          </p:cTn>
                        </p:par>
                        <p:par>
                          <p:cTn id="56" fill="hold" nodeType="afterGroup">
                            <p:stCondLst>
                              <p:cond delay="65500"/>
                            </p:stCondLst>
                            <p:childTnLst>
                              <p:par>
                                <p:cTn id="57" presetID="25" presetClass="entr" fill="hold" nodeType="afterEffect">
                                  <p:stCondLst>
                                    <p:cond delay="0"/>
                                  </p:stCondLst>
                                  <p:childTnLst>
                                    <p:set>
                                      <p:cBhvr additive="repl">
                                        <p:cTn id="58" dur="1" fill="hold">
                                          <p:stCondLst>
                                            <p:cond delay="0"/>
                                          </p:stCondLst>
                                        </p:cTn>
                                        <p:tgtEl>
                                          <p:spTgt spid="8200"/>
                                        </p:tgtEl>
                                        <p:attrNameLst>
                                          <p:attrName>style.visibility</p:attrName>
                                        </p:attrNameLst>
                                      </p:cBhvr>
                                      <p:to>
                                        <p:strVal val="visible"/>
                                      </p:to>
                                    </p:set>
                                    <p:anim calcmode="lin" valueType="num">
                                      <p:cBhvr additive="repl">
                                        <p:cTn id="59" dur="500" decel="50000" fill="hold">
                                          <p:stCondLst>
                                            <p:cond delay="0"/>
                                          </p:stCondLst>
                                        </p:cTn>
                                        <p:tgtEl>
                                          <p:spTgt spid="8200"/>
                                        </p:tgtEl>
                                        <p:attrNameLst>
                                          <p:attrName>r</p:attrName>
                                        </p:attrNameLst>
                                      </p:cBhvr>
                                      <p:tavLst>
                                        <p:tav tm="100000">
                                          <p:val>
                                            <p:strVal val="-90"/>
                                          </p:val>
                                        </p:tav>
                                        <p:tav tm="100000">
                                          <p:val>
                                            <p:strVal val="0"/>
                                          </p:val>
                                        </p:tav>
                                      </p:tavLst>
                                    </p:anim>
                                    <p:anim calcmode="lin" valueType="num">
                                      <p:cBhvr additive="repl">
                                        <p:cTn id="60" dur="500" decel="50000" fill="hold">
                                          <p:stCondLst>
                                            <p:cond delay="0"/>
                                          </p:stCondLst>
                                        </p:cTn>
                                        <p:tgtEl>
                                          <p:spTgt spid="8200"/>
                                        </p:tgtEl>
                                        <p:attrNameLst>
                                          <p:attrName>ppt_w</p:attrName>
                                        </p:attrNameLst>
                                      </p:cBhvr>
                                      <p:tavLst>
                                        <p:tav tm="100000">
                                          <p:val>
                                            <p:strVal val="#ppt_w"/>
                                          </p:val>
                                        </p:tav>
                                        <p:tav tm="100000">
                                          <p:val>
                                            <p:strVal val="#ppt_w*.05"/>
                                          </p:val>
                                        </p:tav>
                                      </p:tavLst>
                                    </p:anim>
                                    <p:anim calcmode="lin" valueType="num">
                                      <p:cBhvr additive="repl">
                                        <p:cTn id="61" dur="500" accel="50000" fill="hold">
                                          <p:stCondLst>
                                            <p:cond delay="0"/>
                                          </p:stCondLst>
                                        </p:cTn>
                                        <p:tgtEl>
                                          <p:spTgt spid="8200"/>
                                        </p:tgtEl>
                                        <p:attrNameLst>
                                          <p:attrName>ppt_w</p:attrName>
                                        </p:attrNameLst>
                                      </p:cBhvr>
                                      <p:tavLst>
                                        <p:tav tm="100000">
                                          <p:val>
                                            <p:strVal val="#ppt_w*.05"/>
                                          </p:val>
                                        </p:tav>
                                        <p:tav tm="100000">
                                          <p:val>
                                            <p:strVal val="#ppt_w"/>
                                          </p:val>
                                        </p:tav>
                                      </p:tavLst>
                                    </p:anim>
                                    <p:anim calcmode="lin" valueType="num">
                                      <p:cBhvr additive="repl">
                                        <p:cTn id="62" dur="1000" fill="hold"/>
                                        <p:tgtEl>
                                          <p:spTgt spid="8200"/>
                                        </p:tgtEl>
                                        <p:attrNameLst>
                                          <p:attrName>ppt_h</p:attrName>
                                        </p:attrNameLst>
                                      </p:cBhvr>
                                      <p:tavLst>
                                        <p:tav tm="100000">
                                          <p:val>
                                            <p:strVal val="#ppt_h"/>
                                          </p:val>
                                        </p:tav>
                                        <p:tav tm="100000">
                                          <p:val>
                                            <p:strVal val="#ppt_h"/>
                                          </p:val>
                                        </p:tav>
                                      </p:tavLst>
                                    </p:anim>
                                    <p:anim calcmode="lin" valueType="num">
                                      <p:cBhvr additive="repl">
                                        <p:cTn id="63" dur="500" decel="50000" fill="hold">
                                          <p:stCondLst>
                                            <p:cond delay="0"/>
                                          </p:stCondLst>
                                        </p:cTn>
                                        <p:tgtEl>
                                          <p:spTgt spid="8200"/>
                                        </p:tgtEl>
                                        <p:attrNameLst>
                                          <p:attrName>ppt_x</p:attrName>
                                        </p:attrNameLst>
                                      </p:cBhvr>
                                      <p:tavLst>
                                        <p:tav tm="100000">
                                          <p:val>
                                            <p:strVal val="#ppt_x+.4"/>
                                          </p:val>
                                        </p:tav>
                                        <p:tav tm="100000">
                                          <p:val>
                                            <p:strVal val="#ppt_x"/>
                                          </p:val>
                                        </p:tav>
                                      </p:tavLst>
                                    </p:anim>
                                    <p:anim calcmode="lin" valueType="num">
                                      <p:cBhvr additive="repl">
                                        <p:cTn id="64" dur="500" decel="50000" fill="hold">
                                          <p:stCondLst>
                                            <p:cond delay="0"/>
                                          </p:stCondLst>
                                        </p:cTn>
                                        <p:tgtEl>
                                          <p:spTgt spid="8200"/>
                                        </p:tgtEl>
                                        <p:attrNameLst>
                                          <p:attrName>ppt_y</p:attrName>
                                        </p:attrNameLst>
                                      </p:cBhvr>
                                      <p:tavLst>
                                        <p:tav tm="100000">
                                          <p:val>
                                            <p:strVal val="#ppt_y-.2"/>
                                          </p:val>
                                        </p:tav>
                                        <p:tav tm="100000">
                                          <p:val>
                                            <p:strVal val="#ppt_y+.1"/>
                                          </p:val>
                                        </p:tav>
                                      </p:tavLst>
                                    </p:anim>
                                    <p:anim calcmode="lin" valueType="num">
                                      <p:cBhvr additive="repl">
                                        <p:cTn id="65" dur="500" accel="50000" fill="hold">
                                          <p:stCondLst>
                                            <p:cond delay="0"/>
                                          </p:stCondLst>
                                        </p:cTn>
                                        <p:tgtEl>
                                          <p:spTgt spid="8200"/>
                                        </p:tgtEl>
                                        <p:attrNameLst>
                                          <p:attrName>ppt_y</p:attrName>
                                        </p:attrNameLst>
                                      </p:cBhvr>
                                      <p:tavLst>
                                        <p:tav tm="100000">
                                          <p:val>
                                            <p:strVal val="#ppt_y+.1"/>
                                          </p:val>
                                        </p:tav>
                                        <p:tav tm="100000">
                                          <p:val>
                                            <p:strVal val="#ppt_y"/>
                                          </p:val>
                                        </p:tav>
                                      </p:tavLst>
                                    </p:anim>
                                    <p:animEffect transition="in" filter="fade">
                                      <p:cBhvr additive="repl">
                                        <p:cTn id="66" dur="1000" decel="50000">
                                          <p:stCondLst>
                                            <p:cond delay="0"/>
                                          </p:stCondLst>
                                        </p:cTn>
                                        <p:tgtEl>
                                          <p:spTgt spid="8200"/>
                                        </p:tgtEl>
                                      </p:cBhvr>
                                    </p:animEffect>
                                  </p:childTnLst>
                                </p:cTn>
                              </p:par>
                            </p:childTnLst>
                          </p:cTn>
                        </p:par>
                        <p:par>
                          <p:cTn id="67" fill="hold" nodeType="afterGroup">
                            <p:stCondLst>
                              <p:cond delay="66500"/>
                            </p:stCondLst>
                            <p:childTnLst>
                              <p:par>
                                <p:cTn id="68" presetID="40" presetClass="entr" fill="hold" nodeType="afterEffect">
                                  <p:stCondLst>
                                    <p:cond delay="0"/>
                                  </p:stCondLst>
                                  <p:iterate type="lt">
                                    <p:tmPct val="10000"/>
                                  </p:iterate>
                                  <p:childTnLst>
                                    <p:set>
                                      <p:cBhvr additive="repl">
                                        <p:cTn id="69" dur="1" fill="hold">
                                          <p:stCondLst>
                                            <p:cond delay="0"/>
                                          </p:stCondLst>
                                        </p:cTn>
                                        <p:tgtEl>
                                          <p:spTgt spid="8202"/>
                                        </p:tgtEl>
                                        <p:attrNameLst>
                                          <p:attrName>style.visibility</p:attrName>
                                        </p:attrNameLst>
                                      </p:cBhvr>
                                      <p:to>
                                        <p:strVal val="visible"/>
                                      </p:to>
                                    </p:set>
                                    <p:animEffect transition="in" filter="fade">
                                      <p:cBhvr additive="repl">
                                        <p:cTn id="70" dur="1000"/>
                                        <p:tgtEl>
                                          <p:spTgt spid="8202"/>
                                        </p:tgtEl>
                                      </p:cBhvr>
                                    </p:animEffect>
                                    <p:anim calcmode="lin" valueType="num">
                                      <p:cBhvr additive="repl">
                                        <p:cTn id="71" dur="1000" fill="hold"/>
                                        <p:tgtEl>
                                          <p:spTgt spid="8202"/>
                                        </p:tgtEl>
                                        <p:attrNameLst>
                                          <p:attrName>ppt_x</p:attrName>
                                        </p:attrNameLst>
                                      </p:cBhvr>
                                      <p:tavLst>
                                        <p:tav tm="100000">
                                          <p:val>
                                            <p:strVal val="#ppt_x-.1"/>
                                          </p:val>
                                        </p:tav>
                                        <p:tav tm="100000">
                                          <p:val>
                                            <p:strVal val="#ppt_x"/>
                                          </p:val>
                                        </p:tav>
                                      </p:tavLst>
                                    </p:anim>
                                    <p:anim calcmode="lin" valueType="num">
                                      <p:cBhvr additive="repl">
                                        <p:cTn id="72" dur="1000" fill="hold"/>
                                        <p:tgtEl>
                                          <p:spTgt spid="8202"/>
                                        </p:tgtEl>
                                        <p:attrNameLst>
                                          <p:attrName>ppt_y</p:attrName>
                                        </p:attrNameLst>
                                      </p:cBhvr>
                                      <p:tavLst>
                                        <p:tav tm="100000">
                                          <p:val>
                                            <p:strVal val="#ppt_y"/>
                                          </p:val>
                                        </p:tav>
                                        <p:tav tm="100000">
                                          <p:val>
                                            <p:strVal val="#ppt_y"/>
                                          </p:val>
                                        </p:tav>
                                      </p:tavLst>
                                    </p:anim>
                                  </p:childTnLst>
                                </p:cTn>
                              </p:par>
                            </p:childTnLst>
                          </p:cTn>
                        </p:par>
                        <p:par>
                          <p:cTn id="73" fill="hold" nodeType="afterGroup">
                            <p:stCondLst>
                              <p:cond delay="74600"/>
                            </p:stCondLst>
                            <p:childTnLst>
                              <p:par>
                                <p:cTn id="74" presetID="7" presetClass="entr" presetSubtype="4" fill="hold" nodeType="afterEffect">
                                  <p:stCondLst>
                                    <p:cond delay="0"/>
                                  </p:stCondLst>
                                  <p:childTnLst>
                                    <p:set>
                                      <p:cBhvr additive="repl">
                                        <p:cTn id="75" dur="1" fill="hold">
                                          <p:stCondLst>
                                            <p:cond delay="0"/>
                                          </p:stCondLst>
                                        </p:cTn>
                                        <p:tgtEl>
                                          <p:spTgt spid="8203"/>
                                        </p:tgtEl>
                                        <p:attrNameLst>
                                          <p:attrName>style.visibility</p:attrName>
                                        </p:attrNameLst>
                                      </p:cBhvr>
                                      <p:to>
                                        <p:strVal val="visible"/>
                                      </p:to>
                                    </p:set>
                                    <p:anim calcmode="lin" valueType="num">
                                      <p:cBhvr>
                                        <p:cTn id="76" dur="1000" fill="hold"/>
                                        <p:tgtEl>
                                          <p:spTgt spid="8203"/>
                                        </p:tgtEl>
                                        <p:attrNameLst>
                                          <p:attrName>ppt_x</p:attrName>
                                        </p:attrNameLst>
                                      </p:cBhvr>
                                      <p:tavLst>
                                        <p:tav tm="100000">
                                          <p:val>
                                            <p:strVal val="#ppt_x"/>
                                          </p:val>
                                        </p:tav>
                                        <p:tav tm="100000">
                                          <p:val>
                                            <p:strVal val="#ppt_x"/>
                                          </p:val>
                                        </p:tav>
                                      </p:tavLst>
                                    </p:anim>
                                    <p:anim calcmode="lin" valueType="num">
                                      <p:cBhvr>
                                        <p:cTn id="77" dur="1000" fill="hold"/>
                                        <p:tgtEl>
                                          <p:spTgt spid="8203"/>
                                        </p:tgtEl>
                                        <p:attrNameLst>
                                          <p:attrName>ppt_y</p:attrName>
                                        </p:attrNameLst>
                                      </p:cBhvr>
                                      <p:tavLst>
                                        <p:tav tm="10000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10242"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DBCEDC95-084E-4246-8C01-2E501CAACD94}" type="slidenum">
              <a:rPr lang="ru-RU" altLang="ru-RU" sz="1400">
                <a:solidFill>
                  <a:srgbClr val="000000"/>
                </a:solidFill>
              </a:rPr>
              <a:pPr algn="r" eaLnBrk="1" hangingPunct="1">
                <a:buSzPct val="100000"/>
              </a:pPr>
              <a:t>4</a:t>
            </a:fld>
            <a:endParaRPr lang="ru-RU" altLang="ru-RU" sz="1400">
              <a:solidFill>
                <a:srgbClr val="000000"/>
              </a:solidFill>
            </a:endParaRPr>
          </a:p>
        </p:txBody>
      </p:sp>
      <p:pic>
        <p:nvPicPr>
          <p:cNvPr id="1126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0838" y="4462463"/>
            <a:ext cx="1951037" cy="1825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11267" name="Text Box 3"/>
          <p:cNvSpPr txBox="1">
            <a:spLocks noChangeArrowheads="1"/>
          </p:cNvSpPr>
          <p:nvPr/>
        </p:nvSpPr>
        <p:spPr bwMode="auto">
          <a:xfrm>
            <a:off x="495300" y="255588"/>
            <a:ext cx="8915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400" b="1">
                <a:solidFill>
                  <a:srgbClr val="333399"/>
                </a:solidFill>
                <a:latin typeface="Bookman Old Style" panose="02050604050505020204" pitchFamily="18" charset="0"/>
              </a:rPr>
              <a:t>Основы составления проекта бюджета поселения</a:t>
            </a:r>
          </a:p>
        </p:txBody>
      </p:sp>
      <p:sp>
        <p:nvSpPr>
          <p:cNvPr id="11268" name="Line 4"/>
          <p:cNvSpPr>
            <a:spLocks noChangeShapeType="1"/>
          </p:cNvSpPr>
          <p:nvPr/>
        </p:nvSpPr>
        <p:spPr bwMode="auto">
          <a:xfrm>
            <a:off x="350838" y="765175"/>
            <a:ext cx="9204325" cy="158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1269" name="Rectangle 5"/>
          <p:cNvSpPr>
            <a:spLocks noChangeArrowheads="1"/>
          </p:cNvSpPr>
          <p:nvPr/>
        </p:nvSpPr>
        <p:spPr bwMode="auto">
          <a:xfrm>
            <a:off x="866775" y="3851275"/>
            <a:ext cx="8189913" cy="460375"/>
          </a:xfrm>
          <a:prstGeom prst="rect">
            <a:avLst/>
          </a:prstGeom>
          <a:solidFill>
            <a:srgbClr val="CCFFCC"/>
          </a:solidFill>
          <a:ln w="9360">
            <a:solidFill>
              <a:srgbClr val="00FF00"/>
            </a:solidFill>
            <a:miter lim="800000"/>
            <a:headEnd/>
            <a:tailEnd/>
          </a:ln>
        </p:spPr>
        <p:txBody>
          <a:bodyPr lIns="90000" tIns="46800" rIns="90000" bIns="46800" anchor="ctr">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400" b="1">
                <a:solidFill>
                  <a:srgbClr val="333399"/>
                </a:solidFill>
              </a:rPr>
              <a:t>Составление проекта бюджета поселения</a:t>
            </a:r>
          </a:p>
        </p:txBody>
      </p:sp>
      <p:sp>
        <p:nvSpPr>
          <p:cNvPr id="11270" name="AutoShape 6"/>
          <p:cNvSpPr>
            <a:spLocks noChangeArrowheads="1"/>
          </p:cNvSpPr>
          <p:nvPr/>
        </p:nvSpPr>
        <p:spPr bwMode="auto">
          <a:xfrm>
            <a:off x="895350" y="1196975"/>
            <a:ext cx="2401888" cy="2519363"/>
          </a:xfrm>
          <a:prstGeom prst="downArrowCallout">
            <a:avLst>
              <a:gd name="adj1" fmla="val 25000"/>
              <a:gd name="adj2" fmla="val 25000"/>
              <a:gd name="adj3" fmla="val 22411"/>
              <a:gd name="adj4" fmla="val 66667"/>
            </a:avLst>
          </a:prstGeom>
          <a:solidFill>
            <a:srgbClr val="FFFF99"/>
          </a:solidFill>
          <a:ln w="19080">
            <a:solidFill>
              <a:srgbClr val="FFFF00"/>
            </a:solidFill>
            <a:miter lim="800000"/>
            <a:headEnd/>
            <a:tailEnd/>
          </a:ln>
        </p:spPr>
        <p:txBody>
          <a:bodyPr lIns="0" tIns="0" rIns="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a:solidFill>
                  <a:srgbClr val="333399"/>
                </a:solidFill>
              </a:rPr>
              <a:t>Бюджетное послание Президента Российской Федерации</a:t>
            </a:r>
          </a:p>
        </p:txBody>
      </p:sp>
      <p:sp>
        <p:nvSpPr>
          <p:cNvPr id="11271" name="AutoShape 7"/>
          <p:cNvSpPr>
            <a:spLocks noChangeArrowheads="1"/>
          </p:cNvSpPr>
          <p:nvPr/>
        </p:nvSpPr>
        <p:spPr bwMode="auto">
          <a:xfrm>
            <a:off x="3586163" y="1196975"/>
            <a:ext cx="2663825" cy="2519363"/>
          </a:xfrm>
          <a:prstGeom prst="downArrowCallout">
            <a:avLst>
              <a:gd name="adj1" fmla="val 24994"/>
              <a:gd name="adj2" fmla="val 24994"/>
              <a:gd name="adj3" fmla="val 22435"/>
              <a:gd name="adj4" fmla="val 66667"/>
            </a:avLst>
          </a:prstGeom>
          <a:solidFill>
            <a:srgbClr val="FFFF99"/>
          </a:solidFill>
          <a:ln w="19080">
            <a:solidFill>
              <a:srgbClr val="FFFF00"/>
            </a:solidFill>
            <a:miter lim="800000"/>
            <a:headEnd/>
            <a:tailEnd/>
          </a:ln>
        </p:spPr>
        <p:txBody>
          <a:bodyPr lIns="0" tIns="0" rIns="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dirty="0">
                <a:solidFill>
                  <a:srgbClr val="333399"/>
                </a:solidFill>
              </a:rPr>
              <a:t>Прогноз социально-экономического развития муниципального образования сельское поселение </a:t>
            </a:r>
            <a:r>
              <a:rPr lang="ru-RU" altLang="ru-RU" sz="1600" b="1" dirty="0" err="1">
                <a:solidFill>
                  <a:srgbClr val="333399"/>
                </a:solidFill>
              </a:rPr>
              <a:t>Нешкан</a:t>
            </a:r>
            <a:r>
              <a:rPr lang="ru-RU" altLang="ru-RU" sz="1600" b="1" dirty="0">
                <a:solidFill>
                  <a:srgbClr val="333399"/>
                </a:solidFill>
              </a:rPr>
              <a:t> на 2024-2026 годы </a:t>
            </a:r>
          </a:p>
        </p:txBody>
      </p:sp>
      <p:sp>
        <p:nvSpPr>
          <p:cNvPr id="11273" name="AutoShape 9"/>
          <p:cNvSpPr>
            <a:spLocks noChangeArrowheads="1"/>
          </p:cNvSpPr>
          <p:nvPr/>
        </p:nvSpPr>
        <p:spPr bwMode="auto">
          <a:xfrm>
            <a:off x="6681788" y="1196975"/>
            <a:ext cx="2520950" cy="2519363"/>
          </a:xfrm>
          <a:prstGeom prst="downArrowCallout">
            <a:avLst>
              <a:gd name="adj1" fmla="val 25006"/>
              <a:gd name="adj2" fmla="val 25002"/>
              <a:gd name="adj3" fmla="val 22431"/>
              <a:gd name="adj4" fmla="val 66667"/>
            </a:avLst>
          </a:prstGeom>
          <a:solidFill>
            <a:srgbClr val="FFFF99"/>
          </a:solidFill>
          <a:ln w="19080">
            <a:solidFill>
              <a:srgbClr val="FFFF00"/>
            </a:solidFill>
            <a:miter lim="800000"/>
            <a:headEnd/>
            <a:tailEnd/>
          </a:ln>
        </p:spPr>
        <p:txBody>
          <a:bodyPr lIns="0" tIns="0" rIns="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dirty="0">
                <a:solidFill>
                  <a:srgbClr val="333399"/>
                </a:solidFill>
              </a:rPr>
              <a:t>Основные направления бюджетной и налоговой политики муниципального образования сельское поселение </a:t>
            </a:r>
            <a:r>
              <a:rPr lang="ru-RU" altLang="ru-RU" sz="1600" b="1" dirty="0" err="1">
                <a:solidFill>
                  <a:srgbClr val="333399"/>
                </a:solidFill>
              </a:rPr>
              <a:t>Нешкан</a:t>
            </a:r>
            <a:r>
              <a:rPr lang="ru-RU" altLang="ru-RU" sz="1600" b="1" dirty="0">
                <a:solidFill>
                  <a:srgbClr val="333399"/>
                </a:solidFill>
              </a:rPr>
              <a:t> на 2024-2026 годы</a:t>
            </a:r>
          </a:p>
        </p:txBody>
      </p:sp>
      <p:pic>
        <p:nvPicPr>
          <p:cNvPr id="11274" name="Picture 10"/>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679700" y="4438650"/>
            <a:ext cx="2030413" cy="180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11275" name="Picture 1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054600" y="4451350"/>
            <a:ext cx="2063750" cy="180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11276" name="Picture 12"/>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450138" y="4438650"/>
            <a:ext cx="2028825" cy="180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7" presetClass="entr" presetSubtype="1" fill="hold" nodeType="afterEffect">
                                  <p:stCondLst>
                                    <p:cond delay="0"/>
                                  </p:stCondLst>
                                  <p:childTnLst>
                                    <p:set>
                                      <p:cBhvr additive="repl">
                                        <p:cTn id="6" dur="1" fill="hold">
                                          <p:stCondLst>
                                            <p:cond delay="0"/>
                                          </p:stCondLst>
                                        </p:cTn>
                                        <p:tgtEl>
                                          <p:spTgt spid="11267"/>
                                        </p:tgtEl>
                                        <p:attrNameLst>
                                          <p:attrName>style.visibility</p:attrName>
                                        </p:attrNameLst>
                                      </p:cBhvr>
                                      <p:to>
                                        <p:strVal val="visible"/>
                                      </p:to>
                                    </p:set>
                                    <p:anim calcmode="lin" valueType="num">
                                      <p:cBhvr>
                                        <p:cTn id="7" dur="2000" fill="hold"/>
                                        <p:tgtEl>
                                          <p:spTgt spid="11267"/>
                                        </p:tgtEl>
                                        <p:attrNameLst>
                                          <p:attrName>ppt_x</p:attrName>
                                        </p:attrNameLst>
                                      </p:cBhvr>
                                      <p:tavLst>
                                        <p:tav tm="100000">
                                          <p:val>
                                            <p:strVal val="#ppt_x"/>
                                          </p:val>
                                        </p:tav>
                                        <p:tav tm="100000">
                                          <p:val>
                                            <p:strVal val="#ppt_x"/>
                                          </p:val>
                                        </p:tav>
                                      </p:tavLst>
                                    </p:anim>
                                    <p:anim calcmode="lin" valueType="num">
                                      <p:cBhvr>
                                        <p:cTn id="8" dur="2000" fill="hold"/>
                                        <p:tgtEl>
                                          <p:spTgt spid="11267"/>
                                        </p:tgtEl>
                                        <p:attrNameLst>
                                          <p:attrName>ppt_y</p:attrName>
                                        </p:attrNameLst>
                                      </p:cBhvr>
                                      <p:tavLst>
                                        <p:tav tm="100000">
                                          <p:val>
                                            <p:strVal val="0-#ppt_h/2"/>
                                          </p:val>
                                        </p:tav>
                                        <p:tav tm="100000">
                                          <p:val>
                                            <p:strVal val="#ppt_y"/>
                                          </p:val>
                                        </p:tav>
                                      </p:tavLst>
                                    </p:anim>
                                  </p:childTnLst>
                                </p:cTn>
                              </p:par>
                            </p:childTnLst>
                          </p:cTn>
                        </p:par>
                        <p:par>
                          <p:cTn id="9" fill="hold" nodeType="afterGroup">
                            <p:stCondLst>
                              <p:cond delay="2000"/>
                            </p:stCondLst>
                            <p:childTnLst>
                              <p:par>
                                <p:cTn id="10" presetID="14" presetClass="entr" presetSubtype="10" fill="hold" nodeType="afterEffect">
                                  <p:stCondLst>
                                    <p:cond delay="0"/>
                                  </p:stCondLst>
                                  <p:childTnLst>
                                    <p:set>
                                      <p:cBhvr additive="repl">
                                        <p:cTn id="11" dur="1" fill="hold">
                                          <p:stCondLst>
                                            <p:cond delay="0"/>
                                          </p:stCondLst>
                                        </p:cTn>
                                        <p:tgtEl>
                                          <p:spTgt spid="11268"/>
                                        </p:tgtEl>
                                        <p:attrNameLst>
                                          <p:attrName>style.visibility</p:attrName>
                                        </p:attrNameLst>
                                      </p:cBhvr>
                                      <p:to>
                                        <p:strVal val="visible"/>
                                      </p:to>
                                    </p:set>
                                    <p:animEffect transition="in" filter="randombar(horizontal)">
                                      <p:cBhvr additive="repl">
                                        <p:cTn id="12" dur="500"/>
                                        <p:tgtEl>
                                          <p:spTgt spid="11268"/>
                                        </p:tgtEl>
                                      </p:cBhvr>
                                    </p:animEffect>
                                  </p:childTnLst>
                                </p:cTn>
                              </p:par>
                            </p:childTnLst>
                          </p:cTn>
                        </p:par>
                        <p:par>
                          <p:cTn id="13" fill="hold" nodeType="afterGroup">
                            <p:stCondLst>
                              <p:cond delay="2500"/>
                            </p:stCondLst>
                            <p:childTnLst>
                              <p:par>
                                <p:cTn id="14" presetID="22" presetClass="entr" presetSubtype="1" fill="hold" nodeType="afterEffect">
                                  <p:stCondLst>
                                    <p:cond delay="0"/>
                                  </p:stCondLst>
                                  <p:childTnLst>
                                    <p:set>
                                      <p:cBhvr additive="repl">
                                        <p:cTn id="15" dur="1" fill="hold">
                                          <p:stCondLst>
                                            <p:cond delay="0"/>
                                          </p:stCondLst>
                                        </p:cTn>
                                        <p:tgtEl>
                                          <p:spTgt spid="11270"/>
                                        </p:tgtEl>
                                        <p:attrNameLst>
                                          <p:attrName>style.visibility</p:attrName>
                                        </p:attrNameLst>
                                      </p:cBhvr>
                                      <p:to>
                                        <p:strVal val="visible"/>
                                      </p:to>
                                    </p:set>
                                    <p:animEffect transition="in" filter="wipe(up)">
                                      <p:cBhvr additive="repl">
                                        <p:cTn id="16" dur="2000"/>
                                        <p:tgtEl>
                                          <p:spTgt spid="11270"/>
                                        </p:tgtEl>
                                      </p:cBhvr>
                                    </p:animEffect>
                                  </p:childTnLst>
                                </p:cTn>
                              </p:par>
                            </p:childTnLst>
                          </p:cTn>
                        </p:par>
                        <p:par>
                          <p:cTn id="17" fill="hold" nodeType="afterGroup">
                            <p:stCondLst>
                              <p:cond delay="4500"/>
                            </p:stCondLst>
                            <p:childTnLst>
                              <p:par>
                                <p:cTn id="18" presetID="22" presetClass="entr" presetSubtype="1" fill="hold" nodeType="afterEffect">
                                  <p:stCondLst>
                                    <p:cond delay="0"/>
                                  </p:stCondLst>
                                  <p:childTnLst>
                                    <p:set>
                                      <p:cBhvr additive="repl">
                                        <p:cTn id="19" dur="1" fill="hold">
                                          <p:stCondLst>
                                            <p:cond delay="0"/>
                                          </p:stCondLst>
                                        </p:cTn>
                                        <p:tgtEl>
                                          <p:spTgt spid="11271"/>
                                        </p:tgtEl>
                                        <p:attrNameLst>
                                          <p:attrName>style.visibility</p:attrName>
                                        </p:attrNameLst>
                                      </p:cBhvr>
                                      <p:to>
                                        <p:strVal val="visible"/>
                                      </p:to>
                                    </p:set>
                                    <p:animEffect transition="in" filter="wipe(up)">
                                      <p:cBhvr additive="repl">
                                        <p:cTn id="20" dur="2000"/>
                                        <p:tgtEl>
                                          <p:spTgt spid="11271"/>
                                        </p:tgtEl>
                                      </p:cBhvr>
                                    </p:animEffect>
                                  </p:childTnLst>
                                </p:cTn>
                              </p:par>
                            </p:childTnLst>
                          </p:cTn>
                        </p:par>
                        <p:par>
                          <p:cTn id="21" fill="hold" nodeType="afterGroup">
                            <p:stCondLst>
                              <p:cond delay="6500"/>
                            </p:stCondLst>
                            <p:childTnLst>
                              <p:par>
                                <p:cTn id="22" presetID="22" presetClass="entr" presetSubtype="1" fill="hold" nodeType="afterEffect">
                                  <p:stCondLst>
                                    <p:cond delay="0"/>
                                  </p:stCondLst>
                                  <p:childTnLst>
                                    <p:set>
                                      <p:cBhvr additive="repl">
                                        <p:cTn id="23" dur="1" fill="hold">
                                          <p:stCondLst>
                                            <p:cond delay="0"/>
                                          </p:stCondLst>
                                        </p:cTn>
                                        <p:tgtEl>
                                          <p:spTgt spid="11273"/>
                                        </p:tgtEl>
                                        <p:attrNameLst>
                                          <p:attrName>style.visibility</p:attrName>
                                        </p:attrNameLst>
                                      </p:cBhvr>
                                      <p:to>
                                        <p:strVal val="visible"/>
                                      </p:to>
                                    </p:set>
                                    <p:animEffect transition="in" filter="wipe(up)">
                                      <p:cBhvr additive="repl">
                                        <p:cTn id="24" dur="2000"/>
                                        <p:tgtEl>
                                          <p:spTgt spid="11273"/>
                                        </p:tgtEl>
                                      </p:cBhvr>
                                    </p:animEffect>
                                  </p:childTnLst>
                                </p:cTn>
                              </p:par>
                            </p:childTnLst>
                          </p:cTn>
                        </p:par>
                        <p:par>
                          <p:cTn id="25" fill="hold" nodeType="afterGroup">
                            <p:stCondLst>
                              <p:cond delay="8500"/>
                            </p:stCondLst>
                            <p:childTnLst>
                              <p:par>
                                <p:cTn id="26" presetID="22" presetClass="entr" presetSubtype="1" fill="hold" nodeType="afterEffect">
                                  <p:stCondLst>
                                    <p:cond delay="0"/>
                                  </p:stCondLst>
                                  <p:childTnLst>
                                    <p:set>
                                      <p:cBhvr additive="repl">
                                        <p:cTn id="27" dur="1" fill="hold">
                                          <p:stCondLst>
                                            <p:cond delay="0"/>
                                          </p:stCondLst>
                                        </p:cTn>
                                        <p:tgtEl>
                                          <p:spTgt spid="11269"/>
                                        </p:tgtEl>
                                        <p:attrNameLst>
                                          <p:attrName>style.visibility</p:attrName>
                                        </p:attrNameLst>
                                      </p:cBhvr>
                                      <p:to>
                                        <p:strVal val="visible"/>
                                      </p:to>
                                    </p:set>
                                    <p:animEffect transition="in" filter="wipe(up)">
                                      <p:cBhvr additive="repl">
                                        <p:cTn id="28" dur="2000"/>
                                        <p:tgtEl>
                                          <p:spTgt spid="11269"/>
                                        </p:tgtEl>
                                      </p:cBhvr>
                                    </p:animEffect>
                                  </p:childTnLst>
                                </p:cTn>
                              </p:par>
                              <p:par>
                                <p:cTn id="29" presetID="22" presetClass="entr" presetSubtype="1" fill="hold" nodeType="withEffect">
                                  <p:stCondLst>
                                    <p:cond delay="0"/>
                                  </p:stCondLst>
                                  <p:childTnLst>
                                    <p:set>
                                      <p:cBhvr additive="repl">
                                        <p:cTn id="30" dur="1" fill="hold">
                                          <p:stCondLst>
                                            <p:cond delay="0"/>
                                          </p:stCondLst>
                                        </p:cTn>
                                        <p:tgtEl>
                                          <p:spTgt spid="11266"/>
                                        </p:tgtEl>
                                        <p:attrNameLst>
                                          <p:attrName>style.visibility</p:attrName>
                                        </p:attrNameLst>
                                      </p:cBhvr>
                                      <p:to>
                                        <p:strVal val="visible"/>
                                      </p:to>
                                    </p:set>
                                    <p:animEffect transition="in" filter="wipe(up)">
                                      <p:cBhvr additive="repl">
                                        <p:cTn id="31" dur="2000"/>
                                        <p:tgtEl>
                                          <p:spTgt spid="11266"/>
                                        </p:tgtEl>
                                      </p:cBhvr>
                                    </p:animEffect>
                                  </p:childTnLst>
                                </p:cTn>
                              </p:par>
                              <p:par>
                                <p:cTn id="32" presetID="22" presetClass="entr" presetSubtype="1" fill="hold" nodeType="withEffect">
                                  <p:stCondLst>
                                    <p:cond delay="0"/>
                                  </p:stCondLst>
                                  <p:childTnLst>
                                    <p:set>
                                      <p:cBhvr additive="repl">
                                        <p:cTn id="33" dur="1" fill="hold">
                                          <p:stCondLst>
                                            <p:cond delay="0"/>
                                          </p:stCondLst>
                                        </p:cTn>
                                        <p:tgtEl>
                                          <p:spTgt spid="11274"/>
                                        </p:tgtEl>
                                        <p:attrNameLst>
                                          <p:attrName>style.visibility</p:attrName>
                                        </p:attrNameLst>
                                      </p:cBhvr>
                                      <p:to>
                                        <p:strVal val="visible"/>
                                      </p:to>
                                    </p:set>
                                    <p:animEffect transition="in" filter="wipe(up)">
                                      <p:cBhvr additive="repl">
                                        <p:cTn id="34" dur="2000"/>
                                        <p:tgtEl>
                                          <p:spTgt spid="11274"/>
                                        </p:tgtEl>
                                      </p:cBhvr>
                                    </p:animEffect>
                                  </p:childTnLst>
                                </p:cTn>
                              </p:par>
                              <p:par>
                                <p:cTn id="35" presetID="22" presetClass="entr" presetSubtype="1" fill="hold" nodeType="withEffect">
                                  <p:stCondLst>
                                    <p:cond delay="0"/>
                                  </p:stCondLst>
                                  <p:childTnLst>
                                    <p:set>
                                      <p:cBhvr additive="repl">
                                        <p:cTn id="36" dur="1" fill="hold">
                                          <p:stCondLst>
                                            <p:cond delay="0"/>
                                          </p:stCondLst>
                                        </p:cTn>
                                        <p:tgtEl>
                                          <p:spTgt spid="11275"/>
                                        </p:tgtEl>
                                        <p:attrNameLst>
                                          <p:attrName>style.visibility</p:attrName>
                                        </p:attrNameLst>
                                      </p:cBhvr>
                                      <p:to>
                                        <p:strVal val="visible"/>
                                      </p:to>
                                    </p:set>
                                    <p:animEffect transition="in" filter="wipe(up)">
                                      <p:cBhvr additive="repl">
                                        <p:cTn id="37" dur="2000"/>
                                        <p:tgtEl>
                                          <p:spTgt spid="11275"/>
                                        </p:tgtEl>
                                      </p:cBhvr>
                                    </p:animEffect>
                                  </p:childTnLst>
                                </p:cTn>
                              </p:par>
                              <p:par>
                                <p:cTn id="38" presetID="22" presetClass="entr" presetSubtype="1" fill="hold" nodeType="withEffect">
                                  <p:stCondLst>
                                    <p:cond delay="0"/>
                                  </p:stCondLst>
                                  <p:childTnLst>
                                    <p:set>
                                      <p:cBhvr additive="repl">
                                        <p:cTn id="39" dur="1" fill="hold">
                                          <p:stCondLst>
                                            <p:cond delay="0"/>
                                          </p:stCondLst>
                                        </p:cTn>
                                        <p:tgtEl>
                                          <p:spTgt spid="11276"/>
                                        </p:tgtEl>
                                        <p:attrNameLst>
                                          <p:attrName>style.visibility</p:attrName>
                                        </p:attrNameLst>
                                      </p:cBhvr>
                                      <p:to>
                                        <p:strVal val="visible"/>
                                      </p:to>
                                    </p:set>
                                    <p:animEffect transition="in" filter="wipe(up)">
                                      <p:cBhvr additive="repl">
                                        <p:cTn id="40" dur="2000"/>
                                        <p:tgtEl>
                                          <p:spTgt spid="1127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11266"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53CA1835-D33D-4D6B-A821-F2A6E9341856}" type="slidenum">
              <a:rPr lang="ru-RU" altLang="ru-RU" sz="1400">
                <a:solidFill>
                  <a:srgbClr val="000000"/>
                </a:solidFill>
              </a:rPr>
              <a:pPr algn="r" eaLnBrk="1" hangingPunct="1">
                <a:buSzPct val="100000"/>
              </a:pPr>
              <a:t>5</a:t>
            </a:fld>
            <a:endParaRPr lang="ru-RU" altLang="ru-RU" sz="1400">
              <a:solidFill>
                <a:srgbClr val="000000"/>
              </a:solidFill>
            </a:endParaRPr>
          </a:p>
        </p:txBody>
      </p:sp>
      <p:sp>
        <p:nvSpPr>
          <p:cNvPr id="12290" name="Text Box 2"/>
          <p:cNvSpPr txBox="1">
            <a:spLocks noChangeArrowheads="1"/>
          </p:cNvSpPr>
          <p:nvPr/>
        </p:nvSpPr>
        <p:spPr bwMode="auto">
          <a:xfrm>
            <a:off x="495300" y="260350"/>
            <a:ext cx="89154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800" b="1">
                <a:solidFill>
                  <a:srgbClr val="333399"/>
                </a:solidFill>
                <a:latin typeface="Bookman Old Style" panose="02050604050505020204" pitchFamily="18" charset="0"/>
              </a:rPr>
              <a:t>Бюджетный процесс</a:t>
            </a:r>
          </a:p>
        </p:txBody>
      </p:sp>
      <p:sp>
        <p:nvSpPr>
          <p:cNvPr id="12291" name="Text Box 3"/>
          <p:cNvSpPr txBox="1">
            <a:spLocks noChangeArrowheads="1"/>
          </p:cNvSpPr>
          <p:nvPr/>
        </p:nvSpPr>
        <p:spPr bwMode="auto">
          <a:xfrm>
            <a:off x="428625" y="981075"/>
            <a:ext cx="9126538"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indent="360363">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1pPr>
            <a:lvl2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2pPr>
            <a:lvl3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3pPr>
            <a:lvl4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4pPr>
            <a:lvl5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9pPr>
          </a:lstStyle>
          <a:p>
            <a:pPr algn="just" eaLnBrk="1" hangingPunct="1">
              <a:lnSpc>
                <a:spcPct val="80000"/>
              </a:lnSpc>
              <a:spcBef>
                <a:spcPts val="400"/>
              </a:spcBef>
              <a:buSzPct val="100000"/>
            </a:pPr>
            <a:r>
              <a:rPr lang="ru-RU" altLang="ru-RU" sz="1600" b="1">
                <a:solidFill>
                  <a:srgbClr val="333399"/>
                </a:solidFill>
              </a:rPr>
              <a:t>Представляет собой деятельность по составлению проекта бюджета, его рассмотрению, утверждению, исполнению, составлению отчета об исполнении и его утверждению.</a:t>
            </a:r>
          </a:p>
        </p:txBody>
      </p:sp>
      <p:sp>
        <p:nvSpPr>
          <p:cNvPr id="12292" name="Rectangle 4"/>
          <p:cNvSpPr>
            <a:spLocks noChangeArrowheads="1"/>
          </p:cNvSpPr>
          <p:nvPr/>
        </p:nvSpPr>
        <p:spPr bwMode="auto">
          <a:xfrm>
            <a:off x="2457450" y="1700213"/>
            <a:ext cx="5072063" cy="360362"/>
          </a:xfrm>
          <a:prstGeom prst="rect">
            <a:avLst/>
          </a:prstGeom>
          <a:solidFill>
            <a:srgbClr val="99CCFF"/>
          </a:solidFill>
          <a:ln w="15840">
            <a:solidFill>
              <a:srgbClr val="3366FF"/>
            </a:solidFill>
            <a:miter lim="800000"/>
            <a:headEnd/>
            <a:tailEnd/>
          </a:ln>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a:solidFill>
                  <a:srgbClr val="333399"/>
                </a:solidFill>
              </a:rPr>
              <a:t>СТАДИИ БЮДЖЕТНОГО ПРОЦЕССА</a:t>
            </a:r>
          </a:p>
        </p:txBody>
      </p:sp>
      <p:sp>
        <p:nvSpPr>
          <p:cNvPr id="12293" name="Rectangle 5"/>
          <p:cNvSpPr>
            <a:spLocks noChangeArrowheads="1"/>
          </p:cNvSpPr>
          <p:nvPr/>
        </p:nvSpPr>
        <p:spPr bwMode="auto">
          <a:xfrm>
            <a:off x="508000" y="2852738"/>
            <a:ext cx="1481138" cy="1439862"/>
          </a:xfrm>
          <a:prstGeom prst="rect">
            <a:avLst/>
          </a:prstGeom>
          <a:solidFill>
            <a:srgbClr val="CCFFCC"/>
          </a:solidFill>
          <a:ln w="15840">
            <a:solidFill>
              <a:srgbClr val="00FF00"/>
            </a:solidFill>
            <a:miter lim="800000"/>
            <a:headEnd/>
            <a:tailEnd/>
          </a:ln>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b="1">
                <a:solidFill>
                  <a:srgbClr val="333399"/>
                </a:solidFill>
              </a:rPr>
              <a:t>1. Разработка проекта бюджета</a:t>
            </a:r>
          </a:p>
        </p:txBody>
      </p:sp>
      <p:sp>
        <p:nvSpPr>
          <p:cNvPr id="12294" name="Rectangle 6"/>
          <p:cNvSpPr>
            <a:spLocks noChangeArrowheads="1"/>
          </p:cNvSpPr>
          <p:nvPr/>
        </p:nvSpPr>
        <p:spPr bwMode="auto">
          <a:xfrm>
            <a:off x="2222500" y="2852738"/>
            <a:ext cx="1636713" cy="1439862"/>
          </a:xfrm>
          <a:prstGeom prst="rect">
            <a:avLst/>
          </a:prstGeom>
          <a:solidFill>
            <a:srgbClr val="CCFFCC"/>
          </a:solidFill>
          <a:ln w="15840">
            <a:solidFill>
              <a:srgbClr val="00FF00"/>
            </a:solidFill>
            <a:miter lim="800000"/>
            <a:headEnd/>
            <a:tailEnd/>
          </a:ln>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b="1">
                <a:solidFill>
                  <a:srgbClr val="333399"/>
                </a:solidFill>
              </a:rPr>
              <a:t>2. Рассмотрение проекта бюджета</a:t>
            </a:r>
          </a:p>
        </p:txBody>
      </p:sp>
      <p:sp>
        <p:nvSpPr>
          <p:cNvPr id="12295" name="Rectangle 7"/>
          <p:cNvSpPr>
            <a:spLocks noChangeArrowheads="1"/>
          </p:cNvSpPr>
          <p:nvPr/>
        </p:nvSpPr>
        <p:spPr bwMode="auto">
          <a:xfrm>
            <a:off x="4094163" y="2852738"/>
            <a:ext cx="1639887" cy="1439862"/>
          </a:xfrm>
          <a:prstGeom prst="rect">
            <a:avLst/>
          </a:prstGeom>
          <a:solidFill>
            <a:srgbClr val="CCFFCC"/>
          </a:solidFill>
          <a:ln w="15840">
            <a:solidFill>
              <a:srgbClr val="00FF00"/>
            </a:solidFill>
            <a:miter lim="800000"/>
            <a:headEnd/>
            <a:tailEnd/>
          </a:ln>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b="1">
                <a:solidFill>
                  <a:srgbClr val="333399"/>
                </a:solidFill>
              </a:rPr>
              <a:t>3. Утверждение проекта бюджета</a:t>
            </a:r>
          </a:p>
        </p:txBody>
      </p:sp>
      <p:sp>
        <p:nvSpPr>
          <p:cNvPr id="12296" name="Rectangle 8"/>
          <p:cNvSpPr>
            <a:spLocks noChangeArrowheads="1"/>
          </p:cNvSpPr>
          <p:nvPr/>
        </p:nvSpPr>
        <p:spPr bwMode="auto">
          <a:xfrm>
            <a:off x="5967413" y="2852738"/>
            <a:ext cx="1482725" cy="1439862"/>
          </a:xfrm>
          <a:prstGeom prst="rect">
            <a:avLst/>
          </a:prstGeom>
          <a:solidFill>
            <a:srgbClr val="CCFFCC"/>
          </a:solidFill>
          <a:ln w="15840">
            <a:solidFill>
              <a:srgbClr val="00FF00"/>
            </a:solidFill>
            <a:miter lim="800000"/>
            <a:headEnd/>
            <a:tailEnd/>
          </a:ln>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b="1">
                <a:solidFill>
                  <a:srgbClr val="333399"/>
                </a:solidFill>
              </a:rPr>
              <a:t>4. Исполнение бюджета</a:t>
            </a:r>
          </a:p>
        </p:txBody>
      </p:sp>
      <p:sp>
        <p:nvSpPr>
          <p:cNvPr id="12297" name="Rectangle 9"/>
          <p:cNvSpPr>
            <a:spLocks noChangeArrowheads="1"/>
          </p:cNvSpPr>
          <p:nvPr/>
        </p:nvSpPr>
        <p:spPr bwMode="auto">
          <a:xfrm>
            <a:off x="7683500" y="2852738"/>
            <a:ext cx="1639888" cy="1439862"/>
          </a:xfrm>
          <a:prstGeom prst="rect">
            <a:avLst/>
          </a:prstGeom>
          <a:solidFill>
            <a:srgbClr val="CCFFCC"/>
          </a:solidFill>
          <a:ln w="15840">
            <a:solidFill>
              <a:srgbClr val="00FF00"/>
            </a:solidFill>
            <a:miter lim="800000"/>
            <a:headEnd/>
            <a:tailEnd/>
          </a:ln>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b="1">
                <a:solidFill>
                  <a:srgbClr val="333399"/>
                </a:solidFill>
              </a:rPr>
              <a:t>5. Рассмотрение и утверждение отчета об исполнении бюджета</a:t>
            </a:r>
          </a:p>
        </p:txBody>
      </p:sp>
      <p:sp>
        <p:nvSpPr>
          <p:cNvPr id="12298" name="Line 10"/>
          <p:cNvSpPr>
            <a:spLocks noChangeShapeType="1"/>
          </p:cNvSpPr>
          <p:nvPr/>
        </p:nvSpPr>
        <p:spPr bwMode="auto">
          <a:xfrm>
            <a:off x="4953000" y="2060575"/>
            <a:ext cx="1588" cy="431800"/>
          </a:xfrm>
          <a:prstGeom prst="line">
            <a:avLst/>
          </a:prstGeom>
          <a:noFill/>
          <a:ln w="15840">
            <a:solidFill>
              <a:srgbClr val="3366FF"/>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2299" name="Line 11"/>
          <p:cNvSpPr>
            <a:spLocks noChangeShapeType="1"/>
          </p:cNvSpPr>
          <p:nvPr/>
        </p:nvSpPr>
        <p:spPr bwMode="auto">
          <a:xfrm>
            <a:off x="1052513" y="2492375"/>
            <a:ext cx="7489825" cy="1588"/>
          </a:xfrm>
          <a:prstGeom prst="line">
            <a:avLst/>
          </a:prstGeom>
          <a:noFill/>
          <a:ln w="15840">
            <a:solidFill>
              <a:srgbClr val="3366FF"/>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2300" name="Line 12"/>
          <p:cNvSpPr>
            <a:spLocks noChangeShapeType="1"/>
          </p:cNvSpPr>
          <p:nvPr/>
        </p:nvSpPr>
        <p:spPr bwMode="auto">
          <a:xfrm>
            <a:off x="1052513" y="2492375"/>
            <a:ext cx="1587" cy="358775"/>
          </a:xfrm>
          <a:prstGeom prst="line">
            <a:avLst/>
          </a:prstGeom>
          <a:noFill/>
          <a:ln w="15840">
            <a:solidFill>
              <a:srgbClr val="3366FF"/>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2301" name="Line 13"/>
          <p:cNvSpPr>
            <a:spLocks noChangeShapeType="1"/>
          </p:cNvSpPr>
          <p:nvPr/>
        </p:nvSpPr>
        <p:spPr bwMode="auto">
          <a:xfrm>
            <a:off x="3079750" y="2492375"/>
            <a:ext cx="1588" cy="358775"/>
          </a:xfrm>
          <a:prstGeom prst="line">
            <a:avLst/>
          </a:prstGeom>
          <a:noFill/>
          <a:ln w="15840">
            <a:solidFill>
              <a:srgbClr val="3366FF"/>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2302" name="Line 14"/>
          <p:cNvSpPr>
            <a:spLocks noChangeShapeType="1"/>
          </p:cNvSpPr>
          <p:nvPr/>
        </p:nvSpPr>
        <p:spPr bwMode="auto">
          <a:xfrm>
            <a:off x="4953000" y="2492375"/>
            <a:ext cx="1588" cy="358775"/>
          </a:xfrm>
          <a:prstGeom prst="line">
            <a:avLst/>
          </a:prstGeom>
          <a:noFill/>
          <a:ln w="15840">
            <a:solidFill>
              <a:srgbClr val="3366FF"/>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2303" name="Line 15"/>
          <p:cNvSpPr>
            <a:spLocks noChangeShapeType="1"/>
          </p:cNvSpPr>
          <p:nvPr/>
        </p:nvSpPr>
        <p:spPr bwMode="auto">
          <a:xfrm>
            <a:off x="6669088" y="2492375"/>
            <a:ext cx="1587" cy="358775"/>
          </a:xfrm>
          <a:prstGeom prst="line">
            <a:avLst/>
          </a:prstGeom>
          <a:noFill/>
          <a:ln w="15840">
            <a:solidFill>
              <a:srgbClr val="3366FF"/>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2304" name="Line 16"/>
          <p:cNvSpPr>
            <a:spLocks noChangeShapeType="1"/>
          </p:cNvSpPr>
          <p:nvPr/>
        </p:nvSpPr>
        <p:spPr bwMode="auto">
          <a:xfrm>
            <a:off x="8542338" y="2492375"/>
            <a:ext cx="1587" cy="358775"/>
          </a:xfrm>
          <a:prstGeom prst="line">
            <a:avLst/>
          </a:prstGeom>
          <a:noFill/>
          <a:ln w="15840">
            <a:solidFill>
              <a:srgbClr val="3366FF"/>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2305" name="Line 17"/>
          <p:cNvSpPr>
            <a:spLocks noChangeShapeType="1"/>
          </p:cNvSpPr>
          <p:nvPr/>
        </p:nvSpPr>
        <p:spPr bwMode="auto">
          <a:xfrm>
            <a:off x="5888038" y="4724400"/>
            <a:ext cx="1639887" cy="1588"/>
          </a:xfrm>
          <a:prstGeom prst="line">
            <a:avLst/>
          </a:prstGeom>
          <a:noFill/>
          <a:ln w="15840">
            <a:solidFill>
              <a:srgbClr val="3366FF"/>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2306" name="Line 18"/>
          <p:cNvSpPr>
            <a:spLocks noChangeShapeType="1"/>
          </p:cNvSpPr>
          <p:nvPr/>
        </p:nvSpPr>
        <p:spPr bwMode="auto">
          <a:xfrm flipV="1">
            <a:off x="5888038" y="4364038"/>
            <a:ext cx="1587" cy="363537"/>
          </a:xfrm>
          <a:prstGeom prst="line">
            <a:avLst/>
          </a:prstGeom>
          <a:noFill/>
          <a:ln w="15840">
            <a:solidFill>
              <a:srgbClr val="3366FF"/>
            </a:solidFill>
            <a:miter lim="800000"/>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12307" name="Line 19"/>
          <p:cNvSpPr>
            <a:spLocks noChangeShapeType="1"/>
          </p:cNvSpPr>
          <p:nvPr/>
        </p:nvSpPr>
        <p:spPr bwMode="auto">
          <a:xfrm flipV="1">
            <a:off x="7527925" y="4364038"/>
            <a:ext cx="1588" cy="363537"/>
          </a:xfrm>
          <a:prstGeom prst="line">
            <a:avLst/>
          </a:prstGeom>
          <a:noFill/>
          <a:ln w="15840">
            <a:solidFill>
              <a:srgbClr val="3366FF"/>
            </a:solidFill>
            <a:miter lim="800000"/>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12308" name="Rectangle 20"/>
          <p:cNvSpPr>
            <a:spLocks noChangeArrowheads="1"/>
          </p:cNvSpPr>
          <p:nvPr/>
        </p:nvSpPr>
        <p:spPr bwMode="auto">
          <a:xfrm>
            <a:off x="5734050" y="4797425"/>
            <a:ext cx="2027238" cy="287338"/>
          </a:xfrm>
          <a:prstGeom prst="rect">
            <a:avLst/>
          </a:prstGeom>
          <a:solidFill>
            <a:srgbClr val="FFCCFF"/>
          </a:solidFill>
          <a:ln w="15840">
            <a:solidFill>
              <a:srgbClr val="FF99FF"/>
            </a:solidFill>
            <a:miter lim="800000"/>
            <a:headEnd/>
            <a:tailEnd/>
          </a:ln>
        </p:spPr>
        <p:txBody>
          <a:bodyPr wrap="none"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b="1" i="1">
                <a:solidFill>
                  <a:srgbClr val="333399"/>
                </a:solidFill>
              </a:rPr>
              <a:t>Бюджетный год</a:t>
            </a:r>
          </a:p>
        </p:txBody>
      </p:sp>
      <p:sp>
        <p:nvSpPr>
          <p:cNvPr id="12309" name="Line 21"/>
          <p:cNvSpPr>
            <a:spLocks noChangeShapeType="1"/>
          </p:cNvSpPr>
          <p:nvPr/>
        </p:nvSpPr>
        <p:spPr bwMode="auto">
          <a:xfrm>
            <a:off x="350838" y="5734050"/>
            <a:ext cx="9126537" cy="1588"/>
          </a:xfrm>
          <a:prstGeom prst="line">
            <a:avLst/>
          </a:prstGeom>
          <a:noFill/>
          <a:ln w="15840">
            <a:solidFill>
              <a:srgbClr val="3366FF"/>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2310" name="Line 22"/>
          <p:cNvSpPr>
            <a:spLocks noChangeShapeType="1"/>
          </p:cNvSpPr>
          <p:nvPr/>
        </p:nvSpPr>
        <p:spPr bwMode="auto">
          <a:xfrm flipV="1">
            <a:off x="350838" y="5372100"/>
            <a:ext cx="1587" cy="363538"/>
          </a:xfrm>
          <a:prstGeom prst="line">
            <a:avLst/>
          </a:prstGeom>
          <a:noFill/>
          <a:ln w="15840">
            <a:solidFill>
              <a:srgbClr val="3366FF"/>
            </a:solidFill>
            <a:miter lim="800000"/>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12311" name="Line 23"/>
          <p:cNvSpPr>
            <a:spLocks noChangeShapeType="1"/>
          </p:cNvSpPr>
          <p:nvPr/>
        </p:nvSpPr>
        <p:spPr bwMode="auto">
          <a:xfrm flipV="1">
            <a:off x="9477375" y="5372100"/>
            <a:ext cx="1588" cy="363538"/>
          </a:xfrm>
          <a:prstGeom prst="line">
            <a:avLst/>
          </a:prstGeom>
          <a:noFill/>
          <a:ln w="15840">
            <a:solidFill>
              <a:srgbClr val="3366FF"/>
            </a:solidFill>
            <a:miter lim="800000"/>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12312" name="Rectangle 24"/>
          <p:cNvSpPr>
            <a:spLocks noChangeArrowheads="1"/>
          </p:cNvSpPr>
          <p:nvPr/>
        </p:nvSpPr>
        <p:spPr bwMode="auto">
          <a:xfrm>
            <a:off x="3236913" y="5300663"/>
            <a:ext cx="2027237" cy="287337"/>
          </a:xfrm>
          <a:prstGeom prst="rect">
            <a:avLst/>
          </a:prstGeom>
          <a:solidFill>
            <a:srgbClr val="FFCCFF"/>
          </a:solidFill>
          <a:ln w="15840">
            <a:solidFill>
              <a:srgbClr val="FF99FF"/>
            </a:solidFill>
            <a:miter lim="800000"/>
            <a:headEnd/>
            <a:tailEnd/>
          </a:ln>
        </p:spPr>
        <p:txBody>
          <a:bodyPr wrap="none"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b="1" i="1">
                <a:solidFill>
                  <a:srgbClr val="333399"/>
                </a:solidFill>
              </a:rPr>
              <a:t>Бюджетный период</a:t>
            </a:r>
          </a:p>
        </p:txBody>
      </p:sp>
      <p:sp>
        <p:nvSpPr>
          <p:cNvPr id="12313" name="Line 25"/>
          <p:cNvSpPr>
            <a:spLocks noChangeShapeType="1"/>
          </p:cNvSpPr>
          <p:nvPr/>
        </p:nvSpPr>
        <p:spPr bwMode="auto">
          <a:xfrm>
            <a:off x="350838" y="836613"/>
            <a:ext cx="9204325" cy="1587"/>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 fill="hold" nodeType="afterEffect">
                                  <p:stCondLst>
                                    <p:cond delay="0"/>
                                  </p:stCondLst>
                                  <p:childTnLst>
                                    <p:set>
                                      <p:cBhvr additive="repl">
                                        <p:cTn id="6" dur="1" fill="hold">
                                          <p:stCondLst>
                                            <p:cond delay="0"/>
                                          </p:stCondLst>
                                        </p:cTn>
                                        <p:tgtEl>
                                          <p:spTgt spid="12290"/>
                                        </p:tgtEl>
                                        <p:attrNameLst>
                                          <p:attrName>style.visibility</p:attrName>
                                        </p:attrNameLst>
                                      </p:cBhvr>
                                      <p:to>
                                        <p:strVal val="visible"/>
                                      </p:to>
                                    </p:set>
                                    <p:anim calcmode="lin" valueType="num">
                                      <p:cBhvr>
                                        <p:cTn id="7" dur="2000" fill="hold"/>
                                        <p:tgtEl>
                                          <p:spTgt spid="12290"/>
                                        </p:tgtEl>
                                        <p:attrNameLst>
                                          <p:attrName>ppt_x</p:attrName>
                                        </p:attrNameLst>
                                      </p:cBhvr>
                                      <p:tavLst>
                                        <p:tav tm="100000">
                                          <p:val>
                                            <p:strVal val="#ppt_x"/>
                                          </p:val>
                                        </p:tav>
                                        <p:tav tm="100000">
                                          <p:val>
                                            <p:strVal val="#ppt_x"/>
                                          </p:val>
                                        </p:tav>
                                      </p:tavLst>
                                    </p:anim>
                                    <p:anim calcmode="lin" valueType="num">
                                      <p:cBhvr>
                                        <p:cTn id="8" dur="2000" fill="hold"/>
                                        <p:tgtEl>
                                          <p:spTgt spid="12290"/>
                                        </p:tgtEl>
                                        <p:attrNameLst>
                                          <p:attrName>ppt_y</p:attrName>
                                        </p:attrNameLst>
                                      </p:cBhvr>
                                      <p:tavLst>
                                        <p:tav tm="100000">
                                          <p:val>
                                            <p:strVal val="0-#ppt_h/2"/>
                                          </p:val>
                                        </p:tav>
                                        <p:tav tm="100000">
                                          <p:val>
                                            <p:strVal val="#ppt_y"/>
                                          </p:val>
                                        </p:tav>
                                      </p:tavLst>
                                    </p:anim>
                                  </p:childTnLst>
                                </p:cTn>
                              </p:par>
                            </p:childTnLst>
                          </p:cTn>
                        </p:par>
                        <p:par>
                          <p:cTn id="9" fill="hold" nodeType="afterGroup">
                            <p:stCondLst>
                              <p:cond delay="2000"/>
                            </p:stCondLst>
                            <p:childTnLst>
                              <p:par>
                                <p:cTn id="10" presetID="14" presetClass="entr" presetSubtype="10" fill="hold" nodeType="afterEffect">
                                  <p:stCondLst>
                                    <p:cond delay="0"/>
                                  </p:stCondLst>
                                  <p:childTnLst>
                                    <p:set>
                                      <p:cBhvr additive="repl">
                                        <p:cTn id="11" dur="1" fill="hold">
                                          <p:stCondLst>
                                            <p:cond delay="0"/>
                                          </p:stCondLst>
                                        </p:cTn>
                                        <p:tgtEl>
                                          <p:spTgt spid="12313"/>
                                        </p:tgtEl>
                                        <p:attrNameLst>
                                          <p:attrName>style.visibility</p:attrName>
                                        </p:attrNameLst>
                                      </p:cBhvr>
                                      <p:to>
                                        <p:strVal val="visible"/>
                                      </p:to>
                                    </p:set>
                                    <p:animEffect transition="in" filter="randombar(horizontal)">
                                      <p:cBhvr additive="repl">
                                        <p:cTn id="12" dur="500"/>
                                        <p:tgtEl>
                                          <p:spTgt spid="12313"/>
                                        </p:tgtEl>
                                      </p:cBhvr>
                                    </p:animEffect>
                                  </p:childTnLst>
                                </p:cTn>
                              </p:par>
                              <p:par>
                                <p:cTn id="13" presetID="22" presetClass="entr" presetSubtype="1" fill="hold" nodeType="withEffect">
                                  <p:stCondLst>
                                    <p:cond delay="0"/>
                                  </p:stCondLst>
                                  <p:childTnLst>
                                    <p:set>
                                      <p:cBhvr additive="repl">
                                        <p:cTn id="14" dur="1" fill="hold">
                                          <p:stCondLst>
                                            <p:cond delay="0"/>
                                          </p:stCondLst>
                                        </p:cTn>
                                        <p:tgtEl>
                                          <p:spTgt spid="12291">
                                            <p:txEl>
                                              <p:pRg st="0" end="0"/>
                                            </p:txEl>
                                          </p:spTgt>
                                        </p:tgtEl>
                                        <p:attrNameLst>
                                          <p:attrName>style.visibility</p:attrName>
                                        </p:attrNameLst>
                                      </p:cBhvr>
                                      <p:to>
                                        <p:strVal val="visible"/>
                                      </p:to>
                                    </p:set>
                                    <p:animEffect transition="in" filter="wipe(up)">
                                      <p:cBhvr additive="repl">
                                        <p:cTn id="15" dur="2000"/>
                                        <p:tgtEl>
                                          <p:spTgt spid="12291">
                                            <p:txEl>
                                              <p:pRg st="0" end="0"/>
                                            </p:txEl>
                                          </p:spTgt>
                                        </p:tgtEl>
                                      </p:cBhvr>
                                    </p:animEffect>
                                  </p:childTnLst>
                                </p:cTn>
                              </p:par>
                            </p:childTnLst>
                          </p:cTn>
                        </p:par>
                        <p:par>
                          <p:cTn id="16" fill="hold" nodeType="afterGroup">
                            <p:stCondLst>
                              <p:cond delay="4000"/>
                            </p:stCondLst>
                            <p:childTnLst>
                              <p:par>
                                <p:cTn id="17" presetID="22" presetClass="entr" presetSubtype="1" fill="hold" nodeType="afterEffect">
                                  <p:stCondLst>
                                    <p:cond delay="0"/>
                                  </p:stCondLst>
                                  <p:childTnLst>
                                    <p:set>
                                      <p:cBhvr additive="repl">
                                        <p:cTn id="18" dur="1" fill="hold">
                                          <p:stCondLst>
                                            <p:cond delay="0"/>
                                          </p:stCondLst>
                                        </p:cTn>
                                        <p:tgtEl>
                                          <p:spTgt spid="12292"/>
                                        </p:tgtEl>
                                        <p:attrNameLst>
                                          <p:attrName>style.visibility</p:attrName>
                                        </p:attrNameLst>
                                      </p:cBhvr>
                                      <p:to>
                                        <p:strVal val="visible"/>
                                      </p:to>
                                    </p:set>
                                    <p:animEffect transition="in" filter="wipe(up)">
                                      <p:cBhvr additive="repl">
                                        <p:cTn id="19" dur="2000"/>
                                        <p:tgtEl>
                                          <p:spTgt spid="12292"/>
                                        </p:tgtEl>
                                      </p:cBhvr>
                                    </p:animEffect>
                                  </p:childTnLst>
                                </p:cTn>
                              </p:par>
                            </p:childTnLst>
                          </p:cTn>
                        </p:par>
                        <p:par>
                          <p:cTn id="20" fill="hold" nodeType="afterGroup">
                            <p:stCondLst>
                              <p:cond delay="6000"/>
                            </p:stCondLst>
                            <p:childTnLst>
                              <p:par>
                                <p:cTn id="21" presetID="22" presetClass="entr" presetSubtype="1" fill="hold" nodeType="afterEffect">
                                  <p:stCondLst>
                                    <p:cond delay="0"/>
                                  </p:stCondLst>
                                  <p:childTnLst>
                                    <p:set>
                                      <p:cBhvr additive="repl">
                                        <p:cTn id="22" dur="1" fill="hold">
                                          <p:stCondLst>
                                            <p:cond delay="0"/>
                                          </p:stCondLst>
                                        </p:cTn>
                                        <p:tgtEl>
                                          <p:spTgt spid="12298"/>
                                        </p:tgtEl>
                                        <p:attrNameLst>
                                          <p:attrName>style.visibility</p:attrName>
                                        </p:attrNameLst>
                                      </p:cBhvr>
                                      <p:to>
                                        <p:strVal val="visible"/>
                                      </p:to>
                                    </p:set>
                                    <p:animEffect transition="in" filter="wipe(up)">
                                      <p:cBhvr additive="repl">
                                        <p:cTn id="23" dur="2000"/>
                                        <p:tgtEl>
                                          <p:spTgt spid="12298"/>
                                        </p:tgtEl>
                                      </p:cBhvr>
                                    </p:animEffect>
                                  </p:childTnLst>
                                </p:cTn>
                              </p:par>
                            </p:childTnLst>
                          </p:cTn>
                        </p:par>
                        <p:par>
                          <p:cTn id="24" fill="hold" nodeType="afterGroup">
                            <p:stCondLst>
                              <p:cond delay="8000"/>
                            </p:stCondLst>
                            <p:childTnLst>
                              <p:par>
                                <p:cTn id="25" presetID="22" presetClass="entr" presetSubtype="8" fill="hold" nodeType="afterEffect">
                                  <p:stCondLst>
                                    <p:cond delay="0"/>
                                  </p:stCondLst>
                                  <p:childTnLst>
                                    <p:set>
                                      <p:cBhvr additive="repl">
                                        <p:cTn id="26" dur="1" fill="hold">
                                          <p:stCondLst>
                                            <p:cond delay="0"/>
                                          </p:stCondLst>
                                        </p:cTn>
                                        <p:tgtEl>
                                          <p:spTgt spid="12299"/>
                                        </p:tgtEl>
                                        <p:attrNameLst>
                                          <p:attrName>style.visibility</p:attrName>
                                        </p:attrNameLst>
                                      </p:cBhvr>
                                      <p:to>
                                        <p:strVal val="visible"/>
                                      </p:to>
                                    </p:set>
                                    <p:animEffect transition="in" filter="wipe(left)">
                                      <p:cBhvr additive="repl">
                                        <p:cTn id="27" dur="2000"/>
                                        <p:tgtEl>
                                          <p:spTgt spid="12299"/>
                                        </p:tgtEl>
                                      </p:cBhvr>
                                    </p:animEffect>
                                  </p:childTnLst>
                                </p:cTn>
                              </p:par>
                            </p:childTnLst>
                          </p:cTn>
                        </p:par>
                        <p:par>
                          <p:cTn id="28" fill="hold" nodeType="afterGroup">
                            <p:stCondLst>
                              <p:cond delay="10000"/>
                            </p:stCondLst>
                            <p:childTnLst>
                              <p:par>
                                <p:cTn id="29" presetID="22" presetClass="entr" presetSubtype="1" fill="hold" nodeType="afterEffect">
                                  <p:stCondLst>
                                    <p:cond delay="0"/>
                                  </p:stCondLst>
                                  <p:childTnLst>
                                    <p:set>
                                      <p:cBhvr additive="repl">
                                        <p:cTn id="30" dur="1" fill="hold">
                                          <p:stCondLst>
                                            <p:cond delay="0"/>
                                          </p:stCondLst>
                                        </p:cTn>
                                        <p:tgtEl>
                                          <p:spTgt spid="12300"/>
                                        </p:tgtEl>
                                        <p:attrNameLst>
                                          <p:attrName>style.visibility</p:attrName>
                                        </p:attrNameLst>
                                      </p:cBhvr>
                                      <p:to>
                                        <p:strVal val="visible"/>
                                      </p:to>
                                    </p:set>
                                    <p:animEffect transition="in" filter="wipe(up)">
                                      <p:cBhvr additive="repl">
                                        <p:cTn id="31" dur="2000"/>
                                        <p:tgtEl>
                                          <p:spTgt spid="12300"/>
                                        </p:tgtEl>
                                      </p:cBhvr>
                                    </p:animEffect>
                                  </p:childTnLst>
                                </p:cTn>
                              </p:par>
                            </p:childTnLst>
                          </p:cTn>
                        </p:par>
                        <p:par>
                          <p:cTn id="32" fill="hold" nodeType="afterGroup">
                            <p:stCondLst>
                              <p:cond delay="12000"/>
                            </p:stCondLst>
                            <p:childTnLst>
                              <p:par>
                                <p:cTn id="33" presetID="22" presetClass="entr" presetSubtype="1" fill="hold" nodeType="afterEffect">
                                  <p:stCondLst>
                                    <p:cond delay="0"/>
                                  </p:stCondLst>
                                  <p:childTnLst>
                                    <p:set>
                                      <p:cBhvr additive="repl">
                                        <p:cTn id="34" dur="1" fill="hold">
                                          <p:stCondLst>
                                            <p:cond delay="0"/>
                                          </p:stCondLst>
                                        </p:cTn>
                                        <p:tgtEl>
                                          <p:spTgt spid="12293"/>
                                        </p:tgtEl>
                                        <p:attrNameLst>
                                          <p:attrName>style.visibility</p:attrName>
                                        </p:attrNameLst>
                                      </p:cBhvr>
                                      <p:to>
                                        <p:strVal val="visible"/>
                                      </p:to>
                                    </p:set>
                                    <p:animEffect transition="in" filter="wipe(up)">
                                      <p:cBhvr additive="repl">
                                        <p:cTn id="35" dur="2000"/>
                                        <p:tgtEl>
                                          <p:spTgt spid="12293"/>
                                        </p:tgtEl>
                                      </p:cBhvr>
                                    </p:animEffect>
                                  </p:childTnLst>
                                </p:cTn>
                              </p:par>
                            </p:childTnLst>
                          </p:cTn>
                        </p:par>
                        <p:par>
                          <p:cTn id="36" fill="hold" nodeType="afterGroup">
                            <p:stCondLst>
                              <p:cond delay="14000"/>
                            </p:stCondLst>
                            <p:childTnLst>
                              <p:par>
                                <p:cTn id="37" presetID="22" presetClass="entr" presetSubtype="1" fill="hold" nodeType="afterEffect">
                                  <p:stCondLst>
                                    <p:cond delay="0"/>
                                  </p:stCondLst>
                                  <p:childTnLst>
                                    <p:set>
                                      <p:cBhvr additive="repl">
                                        <p:cTn id="38" dur="1" fill="hold">
                                          <p:stCondLst>
                                            <p:cond delay="0"/>
                                          </p:stCondLst>
                                        </p:cTn>
                                        <p:tgtEl>
                                          <p:spTgt spid="12301"/>
                                        </p:tgtEl>
                                        <p:attrNameLst>
                                          <p:attrName>style.visibility</p:attrName>
                                        </p:attrNameLst>
                                      </p:cBhvr>
                                      <p:to>
                                        <p:strVal val="visible"/>
                                      </p:to>
                                    </p:set>
                                    <p:animEffect transition="in" filter="wipe(up)">
                                      <p:cBhvr additive="repl">
                                        <p:cTn id="39" dur="2000"/>
                                        <p:tgtEl>
                                          <p:spTgt spid="12301"/>
                                        </p:tgtEl>
                                      </p:cBhvr>
                                    </p:animEffect>
                                  </p:childTnLst>
                                </p:cTn>
                              </p:par>
                            </p:childTnLst>
                          </p:cTn>
                        </p:par>
                        <p:par>
                          <p:cTn id="40" fill="hold" nodeType="afterGroup">
                            <p:stCondLst>
                              <p:cond delay="16000"/>
                            </p:stCondLst>
                            <p:childTnLst>
                              <p:par>
                                <p:cTn id="41" presetID="22" presetClass="entr" presetSubtype="1" fill="hold" nodeType="afterEffect">
                                  <p:stCondLst>
                                    <p:cond delay="0"/>
                                  </p:stCondLst>
                                  <p:childTnLst>
                                    <p:set>
                                      <p:cBhvr additive="repl">
                                        <p:cTn id="42" dur="1" fill="hold">
                                          <p:stCondLst>
                                            <p:cond delay="0"/>
                                          </p:stCondLst>
                                        </p:cTn>
                                        <p:tgtEl>
                                          <p:spTgt spid="12294"/>
                                        </p:tgtEl>
                                        <p:attrNameLst>
                                          <p:attrName>style.visibility</p:attrName>
                                        </p:attrNameLst>
                                      </p:cBhvr>
                                      <p:to>
                                        <p:strVal val="visible"/>
                                      </p:to>
                                    </p:set>
                                    <p:animEffect transition="in" filter="wipe(up)">
                                      <p:cBhvr additive="repl">
                                        <p:cTn id="43" dur="2000"/>
                                        <p:tgtEl>
                                          <p:spTgt spid="12294"/>
                                        </p:tgtEl>
                                      </p:cBhvr>
                                    </p:animEffect>
                                  </p:childTnLst>
                                </p:cTn>
                              </p:par>
                            </p:childTnLst>
                          </p:cTn>
                        </p:par>
                        <p:par>
                          <p:cTn id="44" fill="hold" nodeType="afterGroup">
                            <p:stCondLst>
                              <p:cond delay="18000"/>
                            </p:stCondLst>
                            <p:childTnLst>
                              <p:par>
                                <p:cTn id="45" presetID="22" presetClass="entr" presetSubtype="1" fill="hold" nodeType="afterEffect">
                                  <p:stCondLst>
                                    <p:cond delay="0"/>
                                  </p:stCondLst>
                                  <p:childTnLst>
                                    <p:set>
                                      <p:cBhvr additive="repl">
                                        <p:cTn id="46" dur="1" fill="hold">
                                          <p:stCondLst>
                                            <p:cond delay="0"/>
                                          </p:stCondLst>
                                        </p:cTn>
                                        <p:tgtEl>
                                          <p:spTgt spid="12302"/>
                                        </p:tgtEl>
                                        <p:attrNameLst>
                                          <p:attrName>style.visibility</p:attrName>
                                        </p:attrNameLst>
                                      </p:cBhvr>
                                      <p:to>
                                        <p:strVal val="visible"/>
                                      </p:to>
                                    </p:set>
                                    <p:animEffect transition="in" filter="wipe(up)">
                                      <p:cBhvr additive="repl">
                                        <p:cTn id="47" dur="2000"/>
                                        <p:tgtEl>
                                          <p:spTgt spid="12302"/>
                                        </p:tgtEl>
                                      </p:cBhvr>
                                    </p:animEffect>
                                  </p:childTnLst>
                                </p:cTn>
                              </p:par>
                            </p:childTnLst>
                          </p:cTn>
                        </p:par>
                        <p:par>
                          <p:cTn id="48" fill="hold" nodeType="afterGroup">
                            <p:stCondLst>
                              <p:cond delay="20000"/>
                            </p:stCondLst>
                            <p:childTnLst>
                              <p:par>
                                <p:cTn id="49" presetID="22" presetClass="entr" presetSubtype="1" fill="hold" nodeType="afterEffect">
                                  <p:stCondLst>
                                    <p:cond delay="0"/>
                                  </p:stCondLst>
                                  <p:childTnLst>
                                    <p:set>
                                      <p:cBhvr additive="repl">
                                        <p:cTn id="50" dur="1" fill="hold">
                                          <p:stCondLst>
                                            <p:cond delay="0"/>
                                          </p:stCondLst>
                                        </p:cTn>
                                        <p:tgtEl>
                                          <p:spTgt spid="12295"/>
                                        </p:tgtEl>
                                        <p:attrNameLst>
                                          <p:attrName>style.visibility</p:attrName>
                                        </p:attrNameLst>
                                      </p:cBhvr>
                                      <p:to>
                                        <p:strVal val="visible"/>
                                      </p:to>
                                    </p:set>
                                    <p:animEffect transition="in" filter="wipe(up)">
                                      <p:cBhvr additive="repl">
                                        <p:cTn id="51" dur="2000"/>
                                        <p:tgtEl>
                                          <p:spTgt spid="12295"/>
                                        </p:tgtEl>
                                      </p:cBhvr>
                                    </p:animEffect>
                                  </p:childTnLst>
                                </p:cTn>
                              </p:par>
                            </p:childTnLst>
                          </p:cTn>
                        </p:par>
                        <p:par>
                          <p:cTn id="52" fill="hold" nodeType="afterGroup">
                            <p:stCondLst>
                              <p:cond delay="22000"/>
                            </p:stCondLst>
                            <p:childTnLst>
                              <p:par>
                                <p:cTn id="53" presetID="22" presetClass="entr" presetSubtype="1" fill="hold" nodeType="afterEffect">
                                  <p:stCondLst>
                                    <p:cond delay="0"/>
                                  </p:stCondLst>
                                  <p:childTnLst>
                                    <p:set>
                                      <p:cBhvr additive="repl">
                                        <p:cTn id="54" dur="1" fill="hold">
                                          <p:stCondLst>
                                            <p:cond delay="0"/>
                                          </p:stCondLst>
                                        </p:cTn>
                                        <p:tgtEl>
                                          <p:spTgt spid="12303"/>
                                        </p:tgtEl>
                                        <p:attrNameLst>
                                          <p:attrName>style.visibility</p:attrName>
                                        </p:attrNameLst>
                                      </p:cBhvr>
                                      <p:to>
                                        <p:strVal val="visible"/>
                                      </p:to>
                                    </p:set>
                                    <p:animEffect transition="in" filter="wipe(up)">
                                      <p:cBhvr additive="repl">
                                        <p:cTn id="55" dur="2000"/>
                                        <p:tgtEl>
                                          <p:spTgt spid="12303"/>
                                        </p:tgtEl>
                                      </p:cBhvr>
                                    </p:animEffect>
                                  </p:childTnLst>
                                </p:cTn>
                              </p:par>
                            </p:childTnLst>
                          </p:cTn>
                        </p:par>
                        <p:par>
                          <p:cTn id="56" fill="hold" nodeType="afterGroup">
                            <p:stCondLst>
                              <p:cond delay="24000"/>
                            </p:stCondLst>
                            <p:childTnLst>
                              <p:par>
                                <p:cTn id="57" presetID="22" presetClass="entr" presetSubtype="1" fill="hold" nodeType="afterEffect">
                                  <p:stCondLst>
                                    <p:cond delay="0"/>
                                  </p:stCondLst>
                                  <p:childTnLst>
                                    <p:set>
                                      <p:cBhvr additive="repl">
                                        <p:cTn id="58" dur="1" fill="hold">
                                          <p:stCondLst>
                                            <p:cond delay="0"/>
                                          </p:stCondLst>
                                        </p:cTn>
                                        <p:tgtEl>
                                          <p:spTgt spid="12296"/>
                                        </p:tgtEl>
                                        <p:attrNameLst>
                                          <p:attrName>style.visibility</p:attrName>
                                        </p:attrNameLst>
                                      </p:cBhvr>
                                      <p:to>
                                        <p:strVal val="visible"/>
                                      </p:to>
                                    </p:set>
                                    <p:animEffect transition="in" filter="wipe(up)">
                                      <p:cBhvr additive="repl">
                                        <p:cTn id="59" dur="2000"/>
                                        <p:tgtEl>
                                          <p:spTgt spid="12296"/>
                                        </p:tgtEl>
                                      </p:cBhvr>
                                    </p:animEffect>
                                  </p:childTnLst>
                                </p:cTn>
                              </p:par>
                            </p:childTnLst>
                          </p:cTn>
                        </p:par>
                        <p:par>
                          <p:cTn id="60" fill="hold" nodeType="afterGroup">
                            <p:stCondLst>
                              <p:cond delay="26000"/>
                            </p:stCondLst>
                            <p:childTnLst>
                              <p:par>
                                <p:cTn id="61" presetID="22" presetClass="entr" presetSubtype="1" fill="hold" nodeType="afterEffect">
                                  <p:stCondLst>
                                    <p:cond delay="0"/>
                                  </p:stCondLst>
                                  <p:childTnLst>
                                    <p:set>
                                      <p:cBhvr additive="repl">
                                        <p:cTn id="62" dur="1" fill="hold">
                                          <p:stCondLst>
                                            <p:cond delay="0"/>
                                          </p:stCondLst>
                                        </p:cTn>
                                        <p:tgtEl>
                                          <p:spTgt spid="12304"/>
                                        </p:tgtEl>
                                        <p:attrNameLst>
                                          <p:attrName>style.visibility</p:attrName>
                                        </p:attrNameLst>
                                      </p:cBhvr>
                                      <p:to>
                                        <p:strVal val="visible"/>
                                      </p:to>
                                    </p:set>
                                    <p:animEffect transition="in" filter="wipe(up)">
                                      <p:cBhvr additive="repl">
                                        <p:cTn id="63" dur="2000"/>
                                        <p:tgtEl>
                                          <p:spTgt spid="12304"/>
                                        </p:tgtEl>
                                      </p:cBhvr>
                                    </p:animEffect>
                                  </p:childTnLst>
                                </p:cTn>
                              </p:par>
                            </p:childTnLst>
                          </p:cTn>
                        </p:par>
                        <p:par>
                          <p:cTn id="64" fill="hold" nodeType="afterGroup">
                            <p:stCondLst>
                              <p:cond delay="28000"/>
                            </p:stCondLst>
                            <p:childTnLst>
                              <p:par>
                                <p:cTn id="65" presetID="22" presetClass="entr" presetSubtype="1" fill="hold" nodeType="afterEffect">
                                  <p:stCondLst>
                                    <p:cond delay="0"/>
                                  </p:stCondLst>
                                  <p:childTnLst>
                                    <p:set>
                                      <p:cBhvr additive="repl">
                                        <p:cTn id="66" dur="1" fill="hold">
                                          <p:stCondLst>
                                            <p:cond delay="0"/>
                                          </p:stCondLst>
                                        </p:cTn>
                                        <p:tgtEl>
                                          <p:spTgt spid="12297"/>
                                        </p:tgtEl>
                                        <p:attrNameLst>
                                          <p:attrName>style.visibility</p:attrName>
                                        </p:attrNameLst>
                                      </p:cBhvr>
                                      <p:to>
                                        <p:strVal val="visible"/>
                                      </p:to>
                                    </p:set>
                                    <p:animEffect transition="in" filter="wipe(up)">
                                      <p:cBhvr additive="repl">
                                        <p:cTn id="67" dur="2000"/>
                                        <p:tgtEl>
                                          <p:spTgt spid="12297"/>
                                        </p:tgtEl>
                                      </p:cBhvr>
                                    </p:animEffect>
                                  </p:childTnLst>
                                </p:cTn>
                              </p:par>
                            </p:childTnLst>
                          </p:cTn>
                        </p:par>
                        <p:par>
                          <p:cTn id="68" fill="hold" nodeType="afterGroup">
                            <p:stCondLst>
                              <p:cond delay="30000"/>
                            </p:stCondLst>
                            <p:childTnLst>
                              <p:par>
                                <p:cTn id="69" presetID="22" presetClass="entr" presetSubtype="8" fill="hold" nodeType="afterEffect">
                                  <p:stCondLst>
                                    <p:cond delay="0"/>
                                  </p:stCondLst>
                                  <p:childTnLst>
                                    <p:set>
                                      <p:cBhvr additive="repl">
                                        <p:cTn id="70" dur="1" fill="hold">
                                          <p:stCondLst>
                                            <p:cond delay="0"/>
                                          </p:stCondLst>
                                        </p:cTn>
                                        <p:tgtEl>
                                          <p:spTgt spid="12305"/>
                                        </p:tgtEl>
                                        <p:attrNameLst>
                                          <p:attrName>style.visibility</p:attrName>
                                        </p:attrNameLst>
                                      </p:cBhvr>
                                      <p:to>
                                        <p:strVal val="visible"/>
                                      </p:to>
                                    </p:set>
                                    <p:animEffect transition="in" filter="wipe(left)">
                                      <p:cBhvr additive="repl">
                                        <p:cTn id="71" dur="2000"/>
                                        <p:tgtEl>
                                          <p:spTgt spid="12305"/>
                                        </p:tgtEl>
                                      </p:cBhvr>
                                    </p:animEffect>
                                  </p:childTnLst>
                                </p:cTn>
                              </p:par>
                            </p:childTnLst>
                          </p:cTn>
                        </p:par>
                        <p:par>
                          <p:cTn id="72" fill="hold" nodeType="afterGroup">
                            <p:stCondLst>
                              <p:cond delay="32000"/>
                            </p:stCondLst>
                            <p:childTnLst>
                              <p:par>
                                <p:cTn id="73" presetID="22" presetClass="entr" presetSubtype="4" fill="hold" nodeType="afterEffect">
                                  <p:stCondLst>
                                    <p:cond delay="0"/>
                                  </p:stCondLst>
                                  <p:childTnLst>
                                    <p:set>
                                      <p:cBhvr additive="repl">
                                        <p:cTn id="74" dur="1" fill="hold">
                                          <p:stCondLst>
                                            <p:cond delay="0"/>
                                          </p:stCondLst>
                                        </p:cTn>
                                        <p:tgtEl>
                                          <p:spTgt spid="12306"/>
                                        </p:tgtEl>
                                        <p:attrNameLst>
                                          <p:attrName>style.visibility</p:attrName>
                                        </p:attrNameLst>
                                      </p:cBhvr>
                                      <p:to>
                                        <p:strVal val="visible"/>
                                      </p:to>
                                    </p:set>
                                    <p:animEffect transition="in" filter="wipe(down)">
                                      <p:cBhvr additive="repl">
                                        <p:cTn id="75" dur="2000"/>
                                        <p:tgtEl>
                                          <p:spTgt spid="12306"/>
                                        </p:tgtEl>
                                      </p:cBhvr>
                                    </p:animEffect>
                                  </p:childTnLst>
                                </p:cTn>
                              </p:par>
                              <p:par>
                                <p:cTn id="76" presetID="22" presetClass="entr" presetSubtype="4" fill="hold" nodeType="withEffect">
                                  <p:stCondLst>
                                    <p:cond delay="0"/>
                                  </p:stCondLst>
                                  <p:childTnLst>
                                    <p:set>
                                      <p:cBhvr additive="repl">
                                        <p:cTn id="77" dur="1" fill="hold">
                                          <p:stCondLst>
                                            <p:cond delay="0"/>
                                          </p:stCondLst>
                                        </p:cTn>
                                        <p:tgtEl>
                                          <p:spTgt spid="12307"/>
                                        </p:tgtEl>
                                        <p:attrNameLst>
                                          <p:attrName>style.visibility</p:attrName>
                                        </p:attrNameLst>
                                      </p:cBhvr>
                                      <p:to>
                                        <p:strVal val="visible"/>
                                      </p:to>
                                    </p:set>
                                    <p:animEffect transition="in" filter="wipe(down)">
                                      <p:cBhvr additive="repl">
                                        <p:cTn id="78" dur="2000"/>
                                        <p:tgtEl>
                                          <p:spTgt spid="12307"/>
                                        </p:tgtEl>
                                      </p:cBhvr>
                                    </p:animEffect>
                                  </p:childTnLst>
                                </p:cTn>
                              </p:par>
                            </p:childTnLst>
                          </p:cTn>
                        </p:par>
                        <p:par>
                          <p:cTn id="79" fill="hold" nodeType="afterGroup">
                            <p:stCondLst>
                              <p:cond delay="34000"/>
                            </p:stCondLst>
                            <p:childTnLst>
                              <p:par>
                                <p:cTn id="80" presetID="22" presetClass="entr" presetSubtype="1" fill="hold" nodeType="afterEffect">
                                  <p:stCondLst>
                                    <p:cond delay="0"/>
                                  </p:stCondLst>
                                  <p:childTnLst>
                                    <p:set>
                                      <p:cBhvr additive="repl">
                                        <p:cTn id="81" dur="1" fill="hold">
                                          <p:stCondLst>
                                            <p:cond delay="0"/>
                                          </p:stCondLst>
                                        </p:cTn>
                                        <p:tgtEl>
                                          <p:spTgt spid="12308"/>
                                        </p:tgtEl>
                                        <p:attrNameLst>
                                          <p:attrName>style.visibility</p:attrName>
                                        </p:attrNameLst>
                                      </p:cBhvr>
                                      <p:to>
                                        <p:strVal val="visible"/>
                                      </p:to>
                                    </p:set>
                                    <p:animEffect transition="in" filter="wipe(up)">
                                      <p:cBhvr additive="repl">
                                        <p:cTn id="82" dur="2000"/>
                                        <p:tgtEl>
                                          <p:spTgt spid="12308"/>
                                        </p:tgtEl>
                                      </p:cBhvr>
                                    </p:animEffect>
                                  </p:childTnLst>
                                </p:cTn>
                              </p:par>
                            </p:childTnLst>
                          </p:cTn>
                        </p:par>
                        <p:par>
                          <p:cTn id="83" fill="hold" nodeType="afterGroup">
                            <p:stCondLst>
                              <p:cond delay="36000"/>
                            </p:stCondLst>
                            <p:childTnLst>
                              <p:par>
                                <p:cTn id="84" presetID="22" presetClass="entr" presetSubtype="8" fill="hold" nodeType="afterEffect">
                                  <p:stCondLst>
                                    <p:cond delay="0"/>
                                  </p:stCondLst>
                                  <p:childTnLst>
                                    <p:set>
                                      <p:cBhvr additive="repl">
                                        <p:cTn id="85" dur="1" fill="hold">
                                          <p:stCondLst>
                                            <p:cond delay="0"/>
                                          </p:stCondLst>
                                        </p:cTn>
                                        <p:tgtEl>
                                          <p:spTgt spid="12309"/>
                                        </p:tgtEl>
                                        <p:attrNameLst>
                                          <p:attrName>style.visibility</p:attrName>
                                        </p:attrNameLst>
                                      </p:cBhvr>
                                      <p:to>
                                        <p:strVal val="visible"/>
                                      </p:to>
                                    </p:set>
                                    <p:animEffect transition="in" filter="wipe(left)">
                                      <p:cBhvr additive="repl">
                                        <p:cTn id="86" dur="2000"/>
                                        <p:tgtEl>
                                          <p:spTgt spid="12309"/>
                                        </p:tgtEl>
                                      </p:cBhvr>
                                    </p:animEffect>
                                  </p:childTnLst>
                                </p:cTn>
                              </p:par>
                            </p:childTnLst>
                          </p:cTn>
                        </p:par>
                        <p:par>
                          <p:cTn id="87" fill="hold" nodeType="afterGroup">
                            <p:stCondLst>
                              <p:cond delay="38000"/>
                            </p:stCondLst>
                            <p:childTnLst>
                              <p:par>
                                <p:cTn id="88" presetID="22" presetClass="entr" presetSubtype="4" fill="hold" nodeType="afterEffect">
                                  <p:stCondLst>
                                    <p:cond delay="0"/>
                                  </p:stCondLst>
                                  <p:childTnLst>
                                    <p:set>
                                      <p:cBhvr additive="repl">
                                        <p:cTn id="89" dur="1" fill="hold">
                                          <p:stCondLst>
                                            <p:cond delay="0"/>
                                          </p:stCondLst>
                                        </p:cTn>
                                        <p:tgtEl>
                                          <p:spTgt spid="12310"/>
                                        </p:tgtEl>
                                        <p:attrNameLst>
                                          <p:attrName>style.visibility</p:attrName>
                                        </p:attrNameLst>
                                      </p:cBhvr>
                                      <p:to>
                                        <p:strVal val="visible"/>
                                      </p:to>
                                    </p:set>
                                    <p:animEffect transition="in" filter="wipe(down)">
                                      <p:cBhvr additive="repl">
                                        <p:cTn id="90" dur="2000"/>
                                        <p:tgtEl>
                                          <p:spTgt spid="12310"/>
                                        </p:tgtEl>
                                      </p:cBhvr>
                                    </p:animEffect>
                                  </p:childTnLst>
                                </p:cTn>
                              </p:par>
                              <p:par>
                                <p:cTn id="91" presetID="22" presetClass="entr" presetSubtype="4" fill="hold" nodeType="withEffect">
                                  <p:stCondLst>
                                    <p:cond delay="0"/>
                                  </p:stCondLst>
                                  <p:childTnLst>
                                    <p:set>
                                      <p:cBhvr additive="repl">
                                        <p:cTn id="92" dur="1" fill="hold">
                                          <p:stCondLst>
                                            <p:cond delay="0"/>
                                          </p:stCondLst>
                                        </p:cTn>
                                        <p:tgtEl>
                                          <p:spTgt spid="12311"/>
                                        </p:tgtEl>
                                        <p:attrNameLst>
                                          <p:attrName>style.visibility</p:attrName>
                                        </p:attrNameLst>
                                      </p:cBhvr>
                                      <p:to>
                                        <p:strVal val="visible"/>
                                      </p:to>
                                    </p:set>
                                    <p:animEffect transition="in" filter="wipe(down)">
                                      <p:cBhvr additive="repl">
                                        <p:cTn id="93" dur="2000"/>
                                        <p:tgtEl>
                                          <p:spTgt spid="12311"/>
                                        </p:tgtEl>
                                      </p:cBhvr>
                                    </p:animEffect>
                                  </p:childTnLst>
                                </p:cTn>
                              </p:par>
                            </p:childTnLst>
                          </p:cTn>
                        </p:par>
                        <p:par>
                          <p:cTn id="94" fill="hold" nodeType="afterGroup">
                            <p:stCondLst>
                              <p:cond delay="40000"/>
                            </p:stCondLst>
                            <p:childTnLst>
                              <p:par>
                                <p:cTn id="95" presetID="22" presetClass="entr" presetSubtype="1" fill="hold" nodeType="afterEffect">
                                  <p:stCondLst>
                                    <p:cond delay="0"/>
                                  </p:stCondLst>
                                  <p:childTnLst>
                                    <p:set>
                                      <p:cBhvr additive="repl">
                                        <p:cTn id="96" dur="1" fill="hold">
                                          <p:stCondLst>
                                            <p:cond delay="0"/>
                                          </p:stCondLst>
                                        </p:cTn>
                                        <p:tgtEl>
                                          <p:spTgt spid="12312"/>
                                        </p:tgtEl>
                                        <p:attrNameLst>
                                          <p:attrName>style.visibility</p:attrName>
                                        </p:attrNameLst>
                                      </p:cBhvr>
                                      <p:to>
                                        <p:strVal val="visible"/>
                                      </p:to>
                                    </p:set>
                                    <p:animEffect transition="in" filter="wipe(up)">
                                      <p:cBhvr additive="repl">
                                        <p:cTn id="97" dur="2000"/>
                                        <p:tgtEl>
                                          <p:spTgt spid="123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12290"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F37BB761-37AD-43BB-B4DB-AC327CD7DEF0}" type="slidenum">
              <a:rPr lang="ru-RU" altLang="ru-RU" sz="1400">
                <a:solidFill>
                  <a:srgbClr val="000000"/>
                </a:solidFill>
              </a:rPr>
              <a:pPr algn="r" eaLnBrk="1" hangingPunct="1">
                <a:buSzPct val="100000"/>
              </a:pPr>
              <a:t>6</a:t>
            </a:fld>
            <a:endParaRPr lang="ru-RU" altLang="ru-RU" sz="1400">
              <a:solidFill>
                <a:srgbClr val="000000"/>
              </a:solidFill>
            </a:endParaRPr>
          </a:p>
        </p:txBody>
      </p:sp>
      <p:sp>
        <p:nvSpPr>
          <p:cNvPr id="14338" name="Rectangle 2"/>
          <p:cNvSpPr>
            <a:spLocks noChangeArrowheads="1"/>
          </p:cNvSpPr>
          <p:nvPr/>
        </p:nvSpPr>
        <p:spPr bwMode="auto">
          <a:xfrm>
            <a:off x="1666875" y="4143375"/>
            <a:ext cx="7859713" cy="785813"/>
          </a:xfrm>
          <a:prstGeom prst="rect">
            <a:avLst/>
          </a:prstGeom>
          <a:solidFill>
            <a:srgbClr val="CCFFCC"/>
          </a:solidFill>
          <a:ln w="15840">
            <a:solidFill>
              <a:srgbClr val="00FF00"/>
            </a:solidFill>
            <a:miter lim="800000"/>
            <a:headEnd/>
            <a:tailEnd/>
          </a:ln>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a:solidFill>
                  <a:srgbClr val="333399"/>
                </a:solidFill>
              </a:rPr>
              <a:t>Обеспечение прочности бюджета поселения в сложившихся современных условиях</a:t>
            </a:r>
          </a:p>
        </p:txBody>
      </p:sp>
      <p:sp>
        <p:nvSpPr>
          <p:cNvPr id="14339" name="AutoShape 3"/>
          <p:cNvSpPr>
            <a:spLocks noChangeArrowheads="1"/>
          </p:cNvSpPr>
          <p:nvPr/>
        </p:nvSpPr>
        <p:spPr bwMode="auto">
          <a:xfrm rot="10800000">
            <a:off x="452438" y="4143375"/>
            <a:ext cx="928687" cy="714375"/>
          </a:xfrm>
          <a:prstGeom prst="chevron">
            <a:avLst>
              <a:gd name="adj" fmla="val 23039"/>
            </a:avLst>
          </a:prstGeom>
          <a:solidFill>
            <a:srgbClr val="99CCFF"/>
          </a:solidFill>
          <a:ln w="9360">
            <a:solidFill>
              <a:srgbClr val="00CCFF"/>
            </a:solidFill>
            <a:miter lim="800000"/>
            <a:headEnd/>
            <a:tailEnd/>
          </a:ln>
        </p:spPr>
        <p:txBody>
          <a:bodyPr rot="10800000"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400" b="1">
                <a:solidFill>
                  <a:srgbClr val="333399"/>
                </a:solidFill>
              </a:rPr>
              <a:t>3</a:t>
            </a:r>
          </a:p>
        </p:txBody>
      </p:sp>
      <p:sp>
        <p:nvSpPr>
          <p:cNvPr id="14340" name="Rectangle 4"/>
          <p:cNvSpPr>
            <a:spLocks noChangeArrowheads="1"/>
          </p:cNvSpPr>
          <p:nvPr/>
        </p:nvSpPr>
        <p:spPr bwMode="auto">
          <a:xfrm>
            <a:off x="1676400" y="3000375"/>
            <a:ext cx="7850188" cy="785813"/>
          </a:xfrm>
          <a:prstGeom prst="rect">
            <a:avLst/>
          </a:prstGeom>
          <a:solidFill>
            <a:srgbClr val="CCFFCC"/>
          </a:solidFill>
          <a:ln w="15840">
            <a:solidFill>
              <a:srgbClr val="00FF00"/>
            </a:solidFill>
            <a:miter lim="800000"/>
            <a:headEnd/>
            <a:tailEnd/>
          </a:ln>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a:solidFill>
                  <a:srgbClr val="333399"/>
                </a:solidFill>
              </a:rPr>
              <a:t>Сохранение увеличения собственной доходной базы, обеспечение расходов по принятым обязательствам, эффективное использование бюджетных средств</a:t>
            </a:r>
          </a:p>
        </p:txBody>
      </p:sp>
      <p:sp>
        <p:nvSpPr>
          <p:cNvPr id="14341" name="Rectangle 5"/>
          <p:cNvSpPr>
            <a:spLocks noChangeArrowheads="1"/>
          </p:cNvSpPr>
          <p:nvPr/>
        </p:nvSpPr>
        <p:spPr bwMode="auto">
          <a:xfrm>
            <a:off x="1676400" y="1643063"/>
            <a:ext cx="7850188" cy="928687"/>
          </a:xfrm>
          <a:prstGeom prst="rect">
            <a:avLst/>
          </a:prstGeom>
          <a:solidFill>
            <a:srgbClr val="CCFFCC"/>
          </a:solidFill>
          <a:ln w="15840">
            <a:solidFill>
              <a:srgbClr val="00FF00"/>
            </a:solidFill>
            <a:miter lim="800000"/>
            <a:headEnd/>
            <a:tailEnd/>
          </a:ln>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a:solidFill>
                  <a:srgbClr val="333399"/>
                </a:solidFill>
              </a:rPr>
              <a:t>Обеспечение сбалансированности бюджета муниципального образования сельское поселение Нешкан </a:t>
            </a:r>
          </a:p>
        </p:txBody>
      </p:sp>
      <p:sp>
        <p:nvSpPr>
          <p:cNvPr id="14342" name="AutoShape 6"/>
          <p:cNvSpPr>
            <a:spLocks noChangeArrowheads="1"/>
          </p:cNvSpPr>
          <p:nvPr/>
        </p:nvSpPr>
        <p:spPr bwMode="auto">
          <a:xfrm rot="10800000">
            <a:off x="523875" y="3000375"/>
            <a:ext cx="857250" cy="714375"/>
          </a:xfrm>
          <a:prstGeom prst="chevron">
            <a:avLst>
              <a:gd name="adj" fmla="val 20472"/>
            </a:avLst>
          </a:prstGeom>
          <a:solidFill>
            <a:srgbClr val="99CCFF"/>
          </a:solidFill>
          <a:ln w="9360">
            <a:solidFill>
              <a:srgbClr val="00CCFF"/>
            </a:solidFill>
            <a:miter lim="800000"/>
            <a:headEnd/>
            <a:tailEnd/>
          </a:ln>
        </p:spPr>
        <p:txBody>
          <a:bodyPr rot="10800000"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400" b="1">
                <a:solidFill>
                  <a:srgbClr val="333399"/>
                </a:solidFill>
              </a:rPr>
              <a:t>2</a:t>
            </a:r>
          </a:p>
        </p:txBody>
      </p:sp>
      <p:sp>
        <p:nvSpPr>
          <p:cNvPr id="14343" name="AutoShape 7"/>
          <p:cNvSpPr>
            <a:spLocks noChangeArrowheads="1"/>
          </p:cNvSpPr>
          <p:nvPr/>
        </p:nvSpPr>
        <p:spPr bwMode="auto">
          <a:xfrm rot="10800000">
            <a:off x="495300" y="1643063"/>
            <a:ext cx="885825" cy="946150"/>
          </a:xfrm>
          <a:prstGeom prst="chevron">
            <a:avLst>
              <a:gd name="adj" fmla="val 10287"/>
            </a:avLst>
          </a:prstGeom>
          <a:solidFill>
            <a:srgbClr val="99CCFF"/>
          </a:solidFill>
          <a:ln w="15840">
            <a:solidFill>
              <a:srgbClr val="00CCFF"/>
            </a:solidFill>
            <a:miter lim="800000"/>
            <a:headEnd/>
            <a:tailEnd/>
          </a:ln>
        </p:spPr>
        <p:txBody>
          <a:bodyPr rot="10800000" lIns="90000" tIns="46800" rIns="90000" bIns="46800" anchor="ctr"/>
          <a:lstStyle>
            <a:lvl1pPr marL="171450" indent="-4572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buFont typeface="Times New Roman" panose="02020603050405020304" pitchFamily="18" charset="0"/>
              <a:buNone/>
            </a:pPr>
            <a:r>
              <a:rPr lang="ru-RU" altLang="ru-RU" sz="2400" b="1">
                <a:solidFill>
                  <a:srgbClr val="333399"/>
                </a:solidFill>
              </a:rPr>
              <a:t>1</a:t>
            </a:r>
          </a:p>
        </p:txBody>
      </p:sp>
      <p:sp>
        <p:nvSpPr>
          <p:cNvPr id="14344" name="Text Box 8"/>
          <p:cNvSpPr txBox="1">
            <a:spLocks noChangeArrowheads="1"/>
          </p:cNvSpPr>
          <p:nvPr/>
        </p:nvSpPr>
        <p:spPr bwMode="auto">
          <a:xfrm>
            <a:off x="495300" y="233363"/>
            <a:ext cx="8915400" cy="981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200" b="1" dirty="0">
                <a:solidFill>
                  <a:srgbClr val="333399"/>
                </a:solidFill>
                <a:latin typeface="Bookman Old Style" panose="02050604050505020204" pitchFamily="18" charset="0"/>
              </a:rPr>
              <a:t>Проект бюджета на 2024 год направлен на решение следующих ключевых задач:</a:t>
            </a:r>
          </a:p>
        </p:txBody>
      </p:sp>
      <p:sp>
        <p:nvSpPr>
          <p:cNvPr id="14345" name="Line 9"/>
          <p:cNvSpPr>
            <a:spLocks noChangeShapeType="1"/>
          </p:cNvSpPr>
          <p:nvPr/>
        </p:nvSpPr>
        <p:spPr bwMode="auto">
          <a:xfrm flipV="1">
            <a:off x="381000" y="1285875"/>
            <a:ext cx="9145588" cy="7143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6" fill="hold" nodeType="afterEffect">
                                  <p:stCondLst>
                                    <p:cond delay="0"/>
                                  </p:stCondLst>
                                  <p:childTnLst>
                                    <p:set>
                                      <p:cBhvr additive="repl">
                                        <p:cTn id="6" dur="1" fill="hold">
                                          <p:stCondLst>
                                            <p:cond delay="0"/>
                                          </p:stCondLst>
                                        </p:cTn>
                                        <p:tgtEl>
                                          <p:spTgt spid="14344"/>
                                        </p:tgtEl>
                                        <p:attrNameLst>
                                          <p:attrName>style.visibility</p:attrName>
                                        </p:attrNameLst>
                                      </p:cBhvr>
                                      <p:to>
                                        <p:strVal val="visible"/>
                                      </p:to>
                                    </p:set>
                                    <p:animEffect transition="in" filter="barn(inHorizontal)">
                                      <p:cBhvr additive="repl">
                                        <p:cTn id="7" dur="500"/>
                                        <p:tgtEl>
                                          <p:spTgt spid="14344"/>
                                        </p:tgtEl>
                                      </p:cBhvr>
                                    </p:animEffect>
                                  </p:childTnLst>
                                </p:cTn>
                              </p:par>
                            </p:childTnLst>
                          </p:cTn>
                        </p:par>
                        <p:par>
                          <p:cTn id="8" fill="hold" nodeType="afterGroup">
                            <p:stCondLst>
                              <p:cond delay="500"/>
                            </p:stCondLst>
                            <p:childTnLst>
                              <p:par>
                                <p:cTn id="9" presetID="14" presetClass="entr" presetSubtype="10" fill="hold" nodeType="afterEffect">
                                  <p:stCondLst>
                                    <p:cond delay="0"/>
                                  </p:stCondLst>
                                  <p:childTnLst>
                                    <p:set>
                                      <p:cBhvr additive="repl">
                                        <p:cTn id="10" dur="1" fill="hold">
                                          <p:stCondLst>
                                            <p:cond delay="0"/>
                                          </p:stCondLst>
                                        </p:cTn>
                                        <p:tgtEl>
                                          <p:spTgt spid="14345"/>
                                        </p:tgtEl>
                                        <p:attrNameLst>
                                          <p:attrName>style.visibility</p:attrName>
                                        </p:attrNameLst>
                                      </p:cBhvr>
                                      <p:to>
                                        <p:strVal val="visible"/>
                                      </p:to>
                                    </p:set>
                                    <p:animEffect transition="in" filter="randombar(horizontal)">
                                      <p:cBhvr additive="repl">
                                        <p:cTn id="11" dur="500"/>
                                        <p:tgtEl>
                                          <p:spTgt spid="14345"/>
                                        </p:tgtEl>
                                      </p:cBhvr>
                                    </p:animEffect>
                                  </p:childTnLst>
                                </p:cTn>
                              </p:par>
                            </p:childTnLst>
                          </p:cTn>
                        </p:par>
                        <p:par>
                          <p:cTn id="12" fill="hold" nodeType="afterGroup">
                            <p:stCondLst>
                              <p:cond delay="1000"/>
                            </p:stCondLst>
                            <p:childTnLst>
                              <p:par>
                                <p:cTn id="13" presetID="35" presetClass="emph" fill="hold" nodeType="afterEffect">
                                  <p:stCondLst>
                                    <p:cond delay="0"/>
                                  </p:stCondLst>
                                  <p:childTnLst>
                                    <p:anim calcmode="discrete" valueType="num">
                                      <p:cBhvr additive="repl">
                                        <p:cTn id="14" dur="2000" fill="hold"/>
                                        <p:tgtEl>
                                          <p:spTgt spid="14343"/>
                                        </p:tgtEl>
                                        <p:attrNameLst>
                                          <p:attrName>style.visibility</p:attrName>
                                        </p:attrNameLst>
                                      </p:cBhvr>
                                      <p:tavLst>
                                        <p:tav tm="50000">
                                          <p:val>
                                            <p:strVal val="hidden"/>
                                          </p:val>
                                        </p:tav>
                                        <p:tav tm="50000">
                                          <p:val>
                                            <p:strVal val="visible"/>
                                          </p:val>
                                        </p:tav>
                                      </p:tavLst>
                                    </p:anim>
                                  </p:childTnLst>
                                </p:cTn>
                              </p:par>
                              <p:par>
                                <p:cTn id="15" presetID="5" presetClass="entr" presetSubtype="10" fill="hold" nodeType="withEffect">
                                  <p:stCondLst>
                                    <p:cond delay="0"/>
                                  </p:stCondLst>
                                  <p:childTnLst>
                                    <p:set>
                                      <p:cBhvr additive="repl">
                                        <p:cTn id="16" dur="1" fill="hold">
                                          <p:stCondLst>
                                            <p:cond delay="0"/>
                                          </p:stCondLst>
                                        </p:cTn>
                                        <p:tgtEl>
                                          <p:spTgt spid="14341">
                                            <p:txEl>
                                              <p:pRg st="0" end="0"/>
                                            </p:txEl>
                                          </p:spTgt>
                                        </p:tgtEl>
                                        <p:attrNameLst>
                                          <p:attrName>style.visibility</p:attrName>
                                        </p:attrNameLst>
                                      </p:cBhvr>
                                      <p:to>
                                        <p:strVal val="visible"/>
                                      </p:to>
                                    </p:set>
                                    <p:animEffect transition="in" filter="checkerboard(across)">
                                      <p:cBhvr additive="repl">
                                        <p:cTn id="17" dur="500"/>
                                        <p:tgtEl>
                                          <p:spTgt spid="14341">
                                            <p:txEl>
                                              <p:pRg st="0" end="0"/>
                                            </p:txEl>
                                          </p:spTgt>
                                        </p:tgtEl>
                                      </p:cBhvr>
                                    </p:animEffect>
                                  </p:childTnLst>
                                </p:cTn>
                              </p:par>
                            </p:childTnLst>
                          </p:cTn>
                        </p:par>
                        <p:par>
                          <p:cTn id="18" fill="hold" nodeType="afterGroup">
                            <p:stCondLst>
                              <p:cond delay="3000"/>
                            </p:stCondLst>
                            <p:childTnLst>
                              <p:par>
                                <p:cTn id="19" presetID="35" presetClass="emph" fill="hold" nodeType="afterEffect">
                                  <p:stCondLst>
                                    <p:cond delay="0"/>
                                  </p:stCondLst>
                                  <p:childTnLst>
                                    <p:anim calcmode="discrete" valueType="num">
                                      <p:cBhvr additive="repl">
                                        <p:cTn id="20" dur="2000" fill="hold"/>
                                        <p:tgtEl>
                                          <p:spTgt spid="14342"/>
                                        </p:tgtEl>
                                        <p:attrNameLst>
                                          <p:attrName>style.visibility</p:attrName>
                                        </p:attrNameLst>
                                      </p:cBhvr>
                                      <p:tavLst>
                                        <p:tav tm="50000">
                                          <p:val>
                                            <p:strVal val="hidden"/>
                                          </p:val>
                                        </p:tav>
                                        <p:tav tm="50000">
                                          <p:val>
                                            <p:strVal val="visible"/>
                                          </p:val>
                                        </p:tav>
                                      </p:tavLst>
                                    </p:anim>
                                  </p:childTnLst>
                                </p:cTn>
                              </p:par>
                              <p:par>
                                <p:cTn id="21" presetID="5" presetClass="entr" presetSubtype="10" fill="hold" nodeType="withEffect">
                                  <p:stCondLst>
                                    <p:cond delay="0"/>
                                  </p:stCondLst>
                                  <p:childTnLst>
                                    <p:set>
                                      <p:cBhvr additive="repl">
                                        <p:cTn id="22" dur="1" fill="hold">
                                          <p:stCondLst>
                                            <p:cond delay="0"/>
                                          </p:stCondLst>
                                        </p:cTn>
                                        <p:tgtEl>
                                          <p:spTgt spid="14340">
                                            <p:txEl>
                                              <p:pRg st="0" end="0"/>
                                            </p:txEl>
                                          </p:spTgt>
                                        </p:tgtEl>
                                        <p:attrNameLst>
                                          <p:attrName>style.visibility</p:attrName>
                                        </p:attrNameLst>
                                      </p:cBhvr>
                                      <p:to>
                                        <p:strVal val="visible"/>
                                      </p:to>
                                    </p:set>
                                    <p:animEffect transition="in" filter="checkerboard(across)">
                                      <p:cBhvr additive="repl">
                                        <p:cTn id="23" dur="500"/>
                                        <p:tgtEl>
                                          <p:spTgt spid="14340">
                                            <p:txEl>
                                              <p:pRg st="0" end="0"/>
                                            </p:txEl>
                                          </p:spTgt>
                                        </p:tgtEl>
                                      </p:cBhvr>
                                    </p:animEffect>
                                  </p:childTnLst>
                                </p:cTn>
                              </p:par>
                            </p:childTnLst>
                          </p:cTn>
                        </p:par>
                        <p:par>
                          <p:cTn id="24" fill="hold" nodeType="afterGroup">
                            <p:stCondLst>
                              <p:cond delay="5000"/>
                            </p:stCondLst>
                            <p:childTnLst>
                              <p:par>
                                <p:cTn id="25" presetID="35" presetClass="emph" fill="hold" nodeType="afterEffect">
                                  <p:stCondLst>
                                    <p:cond delay="0"/>
                                  </p:stCondLst>
                                  <p:childTnLst>
                                    <p:anim calcmode="discrete" valueType="num">
                                      <p:cBhvr additive="repl">
                                        <p:cTn id="26" dur="2000" fill="hold"/>
                                        <p:tgtEl>
                                          <p:spTgt spid="14339"/>
                                        </p:tgtEl>
                                        <p:attrNameLst>
                                          <p:attrName>style.visibility</p:attrName>
                                        </p:attrNameLst>
                                      </p:cBhvr>
                                      <p:tavLst>
                                        <p:tav tm="50000">
                                          <p:val>
                                            <p:strVal val="hidden"/>
                                          </p:val>
                                        </p:tav>
                                        <p:tav tm="50000">
                                          <p:val>
                                            <p:strVal val="visible"/>
                                          </p:val>
                                        </p:tav>
                                      </p:tavLst>
                                    </p:anim>
                                  </p:childTnLst>
                                </p:cTn>
                              </p:par>
                              <p:par>
                                <p:cTn id="27" presetID="5" presetClass="entr" presetSubtype="10" fill="hold" nodeType="withEffect">
                                  <p:stCondLst>
                                    <p:cond delay="0"/>
                                  </p:stCondLst>
                                  <p:childTnLst>
                                    <p:set>
                                      <p:cBhvr additive="repl">
                                        <p:cTn id="28" dur="1" fill="hold">
                                          <p:stCondLst>
                                            <p:cond delay="0"/>
                                          </p:stCondLst>
                                        </p:cTn>
                                        <p:tgtEl>
                                          <p:spTgt spid="14338">
                                            <p:txEl>
                                              <p:pRg st="0" end="0"/>
                                            </p:txEl>
                                          </p:spTgt>
                                        </p:tgtEl>
                                        <p:attrNameLst>
                                          <p:attrName>style.visibility</p:attrName>
                                        </p:attrNameLst>
                                      </p:cBhvr>
                                      <p:to>
                                        <p:strVal val="visible"/>
                                      </p:to>
                                    </p:set>
                                    <p:animEffect transition="in" filter="checkerboard(across)">
                                      <p:cBhvr additive="repl">
                                        <p:cTn id="29" dur="500"/>
                                        <p:tgtEl>
                                          <p:spTgt spid="1433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72" descr="Hangisi_do_ru_hangisi_yanl___23848643320190946"/>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85088" y="0"/>
            <a:ext cx="2222500" cy="170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3315" name="Group 85"/>
          <p:cNvGrpSpPr>
            <a:grpSpLocks/>
          </p:cNvGrpSpPr>
          <p:nvPr/>
        </p:nvGrpSpPr>
        <p:grpSpPr bwMode="auto">
          <a:xfrm>
            <a:off x="209550" y="222250"/>
            <a:ext cx="9305925" cy="5607050"/>
            <a:chOff x="68" y="73"/>
            <a:chExt cx="5155" cy="3253"/>
          </a:xfrm>
        </p:grpSpPr>
        <p:sp>
          <p:nvSpPr>
            <p:cNvPr id="13317" name="AutoShape 4"/>
            <p:cNvSpPr>
              <a:spLocks noChangeArrowheads="1"/>
            </p:cNvSpPr>
            <p:nvPr/>
          </p:nvSpPr>
          <p:spPr bwMode="auto">
            <a:xfrm>
              <a:off x="68" y="73"/>
              <a:ext cx="4354" cy="922"/>
            </a:xfrm>
            <a:prstGeom prst="flowChartAlternateProcess">
              <a:avLst/>
            </a:prstGeom>
            <a:solidFill>
              <a:srgbClr val="800080"/>
            </a:solidFill>
            <a:ln w="9525">
              <a:solidFill>
                <a:schemeClr val="tx1"/>
              </a:solidFill>
              <a:miter lim="800000"/>
              <a:headEnd/>
              <a:tailEnd/>
            </a:ln>
          </p:spPr>
          <p:txBody>
            <a:bodyPr anchor="ctr">
              <a:spAutoFit/>
            </a:bodyPr>
            <a:lstStyle/>
            <a:p>
              <a:pPr algn="ctr" eaLnBrk="1" hangingPunct="1"/>
              <a:r>
                <a:rPr lang="ru-RU" altLang="ru-RU" sz="1600" b="1"/>
                <a:t>Бюджетная политика-совокупность принимаемых решений, осуществляемых органами законодательной (представительной) и исполнительной власти мер, связанных с определением основных направлений развития бюджетных отношений и выработкой конкретных путей их использования в интересах граждан, общества и государства.</a:t>
              </a:r>
            </a:p>
          </p:txBody>
        </p:sp>
        <p:sp>
          <p:nvSpPr>
            <p:cNvPr id="13318" name="AutoShape 62"/>
            <p:cNvSpPr>
              <a:spLocks noChangeArrowheads="1"/>
            </p:cNvSpPr>
            <p:nvPr/>
          </p:nvSpPr>
          <p:spPr bwMode="auto">
            <a:xfrm>
              <a:off x="249" y="1102"/>
              <a:ext cx="4205" cy="296"/>
            </a:xfrm>
            <a:prstGeom prst="flowChartAlternateProcess">
              <a:avLst/>
            </a:prstGeom>
            <a:solidFill>
              <a:srgbClr val="993366"/>
            </a:solidFill>
            <a:ln w="9525">
              <a:solidFill>
                <a:schemeClr val="tx1"/>
              </a:solidFill>
              <a:miter lim="800000"/>
              <a:headEnd/>
              <a:tailEnd/>
            </a:ln>
          </p:spPr>
          <p:txBody>
            <a:bodyPr anchor="ctr">
              <a:spAutoFit/>
            </a:bodyPr>
            <a:lstStyle/>
            <a:p>
              <a:pPr algn="ctr" eaLnBrk="1" hangingPunct="1"/>
              <a:r>
                <a:rPr lang="ru-RU" altLang="ru-RU" sz="1200" b="1" dirty="0"/>
                <a:t>Основные приоритеты бюджетной политики  муниципального образования сельское поселение </a:t>
              </a:r>
              <a:r>
                <a:rPr lang="ru-RU" altLang="ru-RU" sz="1200" b="1" dirty="0" err="1"/>
                <a:t>Нешкан</a:t>
              </a:r>
              <a:r>
                <a:rPr lang="ru-RU" altLang="ru-RU" sz="1200" b="1" dirty="0"/>
                <a:t> в 2024 году</a:t>
              </a:r>
              <a:endParaRPr lang="ru-RU" altLang="ru-RU" sz="1400" b="1" dirty="0"/>
            </a:p>
          </p:txBody>
        </p:sp>
        <p:sp>
          <p:nvSpPr>
            <p:cNvPr id="13319" name="AutoShape 63"/>
            <p:cNvSpPr>
              <a:spLocks noChangeArrowheads="1"/>
            </p:cNvSpPr>
            <p:nvPr/>
          </p:nvSpPr>
          <p:spPr bwMode="auto">
            <a:xfrm>
              <a:off x="102" y="1570"/>
              <a:ext cx="1200" cy="1008"/>
            </a:xfrm>
            <a:prstGeom prst="flowChartAlternateProcess">
              <a:avLst/>
            </a:prstGeom>
            <a:solidFill>
              <a:srgbClr val="666699"/>
            </a:solidFill>
            <a:ln w="9525">
              <a:solidFill>
                <a:schemeClr val="tx1"/>
              </a:solidFill>
              <a:miter lim="800000"/>
              <a:headEnd/>
              <a:tailEnd/>
            </a:ln>
          </p:spPr>
          <p:txBody>
            <a:bodyPr anchor="ctr">
              <a:spAutoFit/>
            </a:bodyPr>
            <a:lstStyle/>
            <a:p>
              <a:pPr algn="ctr" eaLnBrk="1" hangingPunct="1"/>
              <a:r>
                <a:rPr lang="ru-RU" altLang="ru-RU" sz="1200" b="1"/>
                <a:t>Повышение качества предоставляемых муниципальных услуг в социально-значимых для населения сферах, разработка и внедрение стандартов муниципальных услуг</a:t>
              </a:r>
            </a:p>
          </p:txBody>
        </p:sp>
        <p:sp>
          <p:nvSpPr>
            <p:cNvPr id="13320" name="AutoShape 64"/>
            <p:cNvSpPr>
              <a:spLocks noChangeArrowheads="1"/>
            </p:cNvSpPr>
            <p:nvPr/>
          </p:nvSpPr>
          <p:spPr bwMode="auto">
            <a:xfrm>
              <a:off x="1791" y="1651"/>
              <a:ext cx="1065" cy="889"/>
            </a:xfrm>
            <a:prstGeom prst="flowChartAlternateProcess">
              <a:avLst/>
            </a:prstGeom>
            <a:solidFill>
              <a:srgbClr val="666699"/>
            </a:solidFill>
            <a:ln w="9525">
              <a:solidFill>
                <a:schemeClr val="tx1"/>
              </a:solidFill>
              <a:miter lim="800000"/>
              <a:headEnd/>
              <a:tailEnd/>
            </a:ln>
          </p:spPr>
          <p:txBody>
            <a:bodyPr anchor="ctr">
              <a:spAutoFit/>
            </a:bodyPr>
            <a:lstStyle/>
            <a:p>
              <a:pPr algn="ctr" eaLnBrk="1" hangingPunct="1"/>
              <a:r>
                <a:rPr lang="ru-RU" altLang="ru-RU" sz="1200" b="1"/>
                <a:t>Обеспечение исполнения Указов Президента Российской Федерации о повышении качества жизни населения</a:t>
              </a:r>
            </a:p>
          </p:txBody>
        </p:sp>
        <p:sp>
          <p:nvSpPr>
            <p:cNvPr id="13321" name="AutoShape 65"/>
            <p:cNvSpPr>
              <a:spLocks noChangeArrowheads="1"/>
            </p:cNvSpPr>
            <p:nvPr/>
          </p:nvSpPr>
          <p:spPr bwMode="auto">
            <a:xfrm>
              <a:off x="3074" y="1651"/>
              <a:ext cx="998" cy="533"/>
            </a:xfrm>
            <a:prstGeom prst="flowChartAlternateProcess">
              <a:avLst/>
            </a:prstGeom>
            <a:solidFill>
              <a:srgbClr val="666699"/>
            </a:solidFill>
            <a:ln w="9525">
              <a:solidFill>
                <a:schemeClr val="tx1"/>
              </a:solidFill>
              <a:miter lim="800000"/>
              <a:headEnd/>
              <a:tailEnd/>
            </a:ln>
          </p:spPr>
          <p:txBody>
            <a:bodyPr anchor="ctr">
              <a:spAutoFit/>
            </a:bodyPr>
            <a:lstStyle/>
            <a:p>
              <a:pPr algn="ctr" eaLnBrk="1" hangingPunct="1"/>
              <a:r>
                <a:rPr lang="ru-RU" altLang="ru-RU" sz="1200" b="1"/>
                <a:t>Сохранение социальной направленности бюджета</a:t>
              </a:r>
            </a:p>
          </p:txBody>
        </p:sp>
        <p:sp>
          <p:nvSpPr>
            <p:cNvPr id="13322" name="AutoShape 66"/>
            <p:cNvSpPr>
              <a:spLocks noChangeArrowheads="1"/>
            </p:cNvSpPr>
            <p:nvPr/>
          </p:nvSpPr>
          <p:spPr bwMode="auto">
            <a:xfrm>
              <a:off x="4195" y="1631"/>
              <a:ext cx="1005" cy="533"/>
            </a:xfrm>
            <a:prstGeom prst="flowChartAlternateProcess">
              <a:avLst/>
            </a:prstGeom>
            <a:solidFill>
              <a:srgbClr val="666699"/>
            </a:solidFill>
            <a:ln w="9525">
              <a:solidFill>
                <a:schemeClr val="tx1"/>
              </a:solidFill>
              <a:miter lim="800000"/>
              <a:headEnd/>
              <a:tailEnd/>
            </a:ln>
          </p:spPr>
          <p:txBody>
            <a:bodyPr anchor="ctr">
              <a:spAutoFit/>
            </a:bodyPr>
            <a:lstStyle/>
            <a:p>
              <a:pPr algn="ctr" eaLnBrk="1" hangingPunct="1"/>
              <a:r>
                <a:rPr lang="ru-RU" altLang="ru-RU" sz="1200" b="1"/>
                <a:t>Повышение открытости и прозрачности бюджетного процесса</a:t>
              </a:r>
            </a:p>
          </p:txBody>
        </p:sp>
        <p:sp>
          <p:nvSpPr>
            <p:cNvPr id="13323" name="AutoShape 69"/>
            <p:cNvSpPr>
              <a:spLocks noChangeArrowheads="1"/>
            </p:cNvSpPr>
            <p:nvPr/>
          </p:nvSpPr>
          <p:spPr bwMode="auto">
            <a:xfrm>
              <a:off x="1313" y="2793"/>
              <a:ext cx="3910" cy="533"/>
            </a:xfrm>
            <a:prstGeom prst="flowChartAlternateProcess">
              <a:avLst/>
            </a:prstGeom>
            <a:solidFill>
              <a:srgbClr val="666699"/>
            </a:solidFill>
            <a:ln w="9525">
              <a:solidFill>
                <a:schemeClr val="tx1"/>
              </a:solidFill>
              <a:miter lim="800000"/>
              <a:headEnd/>
              <a:tailEnd/>
            </a:ln>
          </p:spPr>
          <p:txBody>
            <a:bodyPr anchor="ctr">
              <a:spAutoFit/>
            </a:bodyPr>
            <a:lstStyle/>
            <a:p>
              <a:pPr algn="ctr" eaLnBrk="1" hangingPunct="1"/>
              <a:r>
                <a:rPr lang="ru-RU" altLang="ru-RU" sz="1200" b="1"/>
                <a:t>Обеспечение сбалансированности и устойчивости  бюджета муниципального образования сельское поселение Нешкан, создание условий для исполнения органами местного самоуправления поселений закрепленных за ними полномочий путем предоставления межбюджетных трансфертов</a:t>
              </a:r>
            </a:p>
          </p:txBody>
        </p:sp>
        <p:sp>
          <p:nvSpPr>
            <p:cNvPr id="13324" name="Line 73"/>
            <p:cNvSpPr>
              <a:spLocks noChangeShapeType="1"/>
            </p:cNvSpPr>
            <p:nvPr/>
          </p:nvSpPr>
          <p:spPr bwMode="auto">
            <a:xfrm flipV="1">
              <a:off x="2290" y="1389"/>
              <a:ext cx="0" cy="91"/>
            </a:xfrm>
            <a:prstGeom prst="line">
              <a:avLst/>
            </a:prstGeom>
            <a:noFill/>
            <a:ln w="38100">
              <a:solidFill>
                <a:srgbClr val="8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13325" name="Line 74"/>
            <p:cNvSpPr>
              <a:spLocks noChangeShapeType="1"/>
            </p:cNvSpPr>
            <p:nvPr/>
          </p:nvSpPr>
          <p:spPr bwMode="auto">
            <a:xfrm>
              <a:off x="657" y="1480"/>
              <a:ext cx="4037" cy="0"/>
            </a:xfrm>
            <a:prstGeom prst="line">
              <a:avLst/>
            </a:prstGeom>
            <a:noFill/>
            <a:ln w="38100">
              <a:solidFill>
                <a:srgbClr val="8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13326" name="Line 76"/>
            <p:cNvSpPr>
              <a:spLocks noChangeShapeType="1"/>
            </p:cNvSpPr>
            <p:nvPr/>
          </p:nvSpPr>
          <p:spPr bwMode="auto">
            <a:xfrm>
              <a:off x="657" y="1480"/>
              <a:ext cx="0" cy="90"/>
            </a:xfrm>
            <a:prstGeom prst="line">
              <a:avLst/>
            </a:prstGeom>
            <a:noFill/>
            <a:ln w="38100">
              <a:solidFill>
                <a:srgbClr val="8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13327" name="Line 77"/>
            <p:cNvSpPr>
              <a:spLocks noChangeShapeType="1"/>
            </p:cNvSpPr>
            <p:nvPr/>
          </p:nvSpPr>
          <p:spPr bwMode="auto">
            <a:xfrm>
              <a:off x="2290" y="1461"/>
              <a:ext cx="0" cy="194"/>
            </a:xfrm>
            <a:prstGeom prst="line">
              <a:avLst/>
            </a:prstGeom>
            <a:noFill/>
            <a:ln w="38100">
              <a:solidFill>
                <a:srgbClr val="8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13328" name="Line 78"/>
            <p:cNvSpPr>
              <a:spLocks noChangeShapeType="1"/>
            </p:cNvSpPr>
            <p:nvPr/>
          </p:nvSpPr>
          <p:spPr bwMode="auto">
            <a:xfrm>
              <a:off x="3573" y="1480"/>
              <a:ext cx="0" cy="175"/>
            </a:xfrm>
            <a:prstGeom prst="line">
              <a:avLst/>
            </a:prstGeom>
            <a:noFill/>
            <a:ln w="38100">
              <a:solidFill>
                <a:srgbClr val="8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13329" name="Line 79"/>
            <p:cNvSpPr>
              <a:spLocks noChangeShapeType="1"/>
            </p:cNvSpPr>
            <p:nvPr/>
          </p:nvSpPr>
          <p:spPr bwMode="auto">
            <a:xfrm>
              <a:off x="4694" y="1480"/>
              <a:ext cx="0" cy="136"/>
            </a:xfrm>
            <a:prstGeom prst="line">
              <a:avLst/>
            </a:prstGeom>
            <a:noFill/>
            <a:ln w="38100">
              <a:solidFill>
                <a:srgbClr val="8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13330" name="Line 81"/>
            <p:cNvSpPr>
              <a:spLocks noChangeShapeType="1"/>
            </p:cNvSpPr>
            <p:nvPr/>
          </p:nvSpPr>
          <p:spPr bwMode="auto">
            <a:xfrm>
              <a:off x="1499" y="1480"/>
              <a:ext cx="0" cy="1313"/>
            </a:xfrm>
            <a:prstGeom prst="line">
              <a:avLst/>
            </a:prstGeom>
            <a:noFill/>
            <a:ln w="38100">
              <a:solidFill>
                <a:srgbClr val="800000"/>
              </a:solidFill>
              <a:round/>
              <a:headEnd/>
              <a:tailEnd/>
            </a:ln>
            <a:extLst>
              <a:ext uri="{909E8E84-426E-40DD-AFC4-6F175D3DCCD1}">
                <a14:hiddenFill xmlns:a14="http://schemas.microsoft.com/office/drawing/2010/main">
                  <a:noFill/>
                </a14:hiddenFill>
              </a:ext>
            </a:extLst>
          </p:spPr>
          <p:txBody>
            <a:bodyPr/>
            <a:lstStyle/>
            <a:p>
              <a:endParaRPr lang="ru-RU"/>
            </a:p>
          </p:txBody>
        </p:sp>
      </p:grpSp>
      <p:sp>
        <p:nvSpPr>
          <p:cNvPr id="13316" name="Rectangle 86"/>
          <p:cNvSpPr>
            <a:spLocks noChangeArrowheads="1"/>
          </p:cNvSpPr>
          <p:nvPr/>
        </p:nvSpPr>
        <p:spPr bwMode="auto">
          <a:xfrm>
            <a:off x="9515475" y="6553200"/>
            <a:ext cx="41592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1" hangingPunct="1"/>
            <a:fld id="{3A0FC231-C8ED-4EE6-BC03-F5ACE4CC3D9C}" type="slidenum">
              <a:rPr lang="en-US" altLang="ru-RU">
                <a:solidFill>
                  <a:srgbClr val="898989"/>
                </a:solidFill>
              </a:rPr>
              <a:pPr eaLnBrk="1" hangingPunct="1"/>
              <a:t>7</a:t>
            </a:fld>
            <a:endParaRPr lang="ru-RU" altLang="ru-RU">
              <a:solidFill>
                <a:srgbClr val="898989"/>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14338"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B1E11EE5-F08F-433E-8858-D7490BDA0182}" type="slidenum">
              <a:rPr lang="ru-RU" altLang="ru-RU" sz="1400">
                <a:solidFill>
                  <a:srgbClr val="000000"/>
                </a:solidFill>
              </a:rPr>
              <a:pPr algn="r" eaLnBrk="1" hangingPunct="1">
                <a:buSzPct val="100000"/>
              </a:pPr>
              <a:t>8</a:t>
            </a:fld>
            <a:endParaRPr lang="ru-RU" altLang="ru-RU" sz="1400">
              <a:solidFill>
                <a:srgbClr val="000000"/>
              </a:solidFill>
            </a:endParaRPr>
          </a:p>
        </p:txBody>
      </p:sp>
      <p:sp>
        <p:nvSpPr>
          <p:cNvPr id="16386" name="Text Box 2"/>
          <p:cNvSpPr txBox="1">
            <a:spLocks noChangeArrowheads="1"/>
          </p:cNvSpPr>
          <p:nvPr/>
        </p:nvSpPr>
        <p:spPr bwMode="auto">
          <a:xfrm>
            <a:off x="377825" y="198438"/>
            <a:ext cx="92202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p>
            <a:pPr algn="ctr" eaLnBrk="1" hangingPunct="1">
              <a:buSzPct val="100000"/>
            </a:pPr>
            <a:r>
              <a:rPr lang="ru-RU" altLang="ru-RU" sz="2000" b="1" dirty="0">
                <a:solidFill>
                  <a:srgbClr val="333399"/>
                </a:solidFill>
                <a:latin typeface="Bookman Old Style" panose="02050604050505020204" pitchFamily="18" charset="0"/>
              </a:rPr>
              <a:t>Прогноз социально-экономического развития МО сельское поселение </a:t>
            </a:r>
            <a:r>
              <a:rPr lang="ru-RU" altLang="ru-RU" sz="2000" b="1" dirty="0" err="1">
                <a:solidFill>
                  <a:srgbClr val="333399"/>
                </a:solidFill>
                <a:latin typeface="Bookman Old Style" panose="02050604050505020204" pitchFamily="18" charset="0"/>
              </a:rPr>
              <a:t>Нешкан</a:t>
            </a:r>
            <a:r>
              <a:rPr lang="ru-RU" altLang="ru-RU" sz="2000" b="1" dirty="0">
                <a:solidFill>
                  <a:srgbClr val="333399"/>
                </a:solidFill>
                <a:latin typeface="Bookman Old Style" panose="02050604050505020204" pitchFamily="18" charset="0"/>
              </a:rPr>
              <a:t>  на 2024 год плановый период 2025 и 2026 годы</a:t>
            </a:r>
          </a:p>
        </p:txBody>
      </p:sp>
      <p:graphicFrame>
        <p:nvGraphicFramePr>
          <p:cNvPr id="2" name="Таблица 1"/>
          <p:cNvGraphicFramePr>
            <a:graphicFrameLocks noGrp="1"/>
          </p:cNvGraphicFramePr>
          <p:nvPr>
            <p:extLst>
              <p:ext uri="{D42A27DB-BD31-4B8C-83A1-F6EECF244321}">
                <p14:modId xmlns:p14="http://schemas.microsoft.com/office/powerpoint/2010/main" val="1729020864"/>
              </p:ext>
            </p:extLst>
          </p:nvPr>
        </p:nvGraphicFramePr>
        <p:xfrm>
          <a:off x="488950" y="1052513"/>
          <a:ext cx="9109075" cy="4701761"/>
        </p:xfrm>
        <a:graphic>
          <a:graphicData uri="http://schemas.openxmlformats.org/drawingml/2006/table">
            <a:tbl>
              <a:tblPr/>
              <a:tblGrid>
                <a:gridCol w="3249679">
                  <a:extLst>
                    <a:ext uri="{9D8B030D-6E8A-4147-A177-3AD203B41FA5}">
                      <a16:colId xmlns:a16="http://schemas.microsoft.com/office/drawing/2014/main" val="20000"/>
                    </a:ext>
                  </a:extLst>
                </a:gridCol>
                <a:gridCol w="989033">
                  <a:extLst>
                    <a:ext uri="{9D8B030D-6E8A-4147-A177-3AD203B41FA5}">
                      <a16:colId xmlns:a16="http://schemas.microsoft.com/office/drawing/2014/main" val="20001"/>
                    </a:ext>
                  </a:extLst>
                </a:gridCol>
                <a:gridCol w="731385">
                  <a:extLst>
                    <a:ext uri="{9D8B030D-6E8A-4147-A177-3AD203B41FA5}">
                      <a16:colId xmlns:a16="http://schemas.microsoft.com/office/drawing/2014/main" val="20002"/>
                    </a:ext>
                  </a:extLst>
                </a:gridCol>
                <a:gridCol w="756320">
                  <a:extLst>
                    <a:ext uri="{9D8B030D-6E8A-4147-A177-3AD203B41FA5}">
                      <a16:colId xmlns:a16="http://schemas.microsoft.com/office/drawing/2014/main" val="20003"/>
                    </a:ext>
                  </a:extLst>
                </a:gridCol>
                <a:gridCol w="764630">
                  <a:extLst>
                    <a:ext uri="{9D8B030D-6E8A-4147-A177-3AD203B41FA5}">
                      <a16:colId xmlns:a16="http://schemas.microsoft.com/office/drawing/2014/main" val="20004"/>
                    </a:ext>
                  </a:extLst>
                </a:gridCol>
                <a:gridCol w="856053">
                  <a:extLst>
                    <a:ext uri="{9D8B030D-6E8A-4147-A177-3AD203B41FA5}">
                      <a16:colId xmlns:a16="http://schemas.microsoft.com/office/drawing/2014/main" val="20005"/>
                    </a:ext>
                  </a:extLst>
                </a:gridCol>
                <a:gridCol w="897610">
                  <a:extLst>
                    <a:ext uri="{9D8B030D-6E8A-4147-A177-3AD203B41FA5}">
                      <a16:colId xmlns:a16="http://schemas.microsoft.com/office/drawing/2014/main" val="20006"/>
                    </a:ext>
                  </a:extLst>
                </a:gridCol>
                <a:gridCol w="864365">
                  <a:extLst>
                    <a:ext uri="{9D8B030D-6E8A-4147-A177-3AD203B41FA5}">
                      <a16:colId xmlns:a16="http://schemas.microsoft.com/office/drawing/2014/main" val="20007"/>
                    </a:ext>
                  </a:extLst>
                </a:gridCol>
              </a:tblGrid>
              <a:tr h="204971">
                <a:tc rowSpan="2">
                  <a:txBody>
                    <a:bodyPr/>
                    <a:lstStyle/>
                    <a:p>
                      <a:pPr algn="ctr" fontAlgn="ctr"/>
                      <a:r>
                        <a:rPr lang="ru-RU" sz="1000" b="1" i="0" u="none" strike="noStrike" dirty="0">
                          <a:solidFill>
                            <a:schemeClr val="accent1">
                              <a:lumMod val="75000"/>
                            </a:schemeClr>
                          </a:solidFill>
                          <a:effectLst/>
                          <a:latin typeface="Times New Roman"/>
                        </a:rPr>
                        <a:t>Показатели</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ru-RU" sz="1000" b="1" i="0" u="none" strike="noStrike">
                          <a:solidFill>
                            <a:schemeClr val="accent1">
                              <a:lumMod val="75000"/>
                            </a:schemeClr>
                          </a:solidFill>
                          <a:effectLst/>
                          <a:latin typeface="Times New Roman"/>
                        </a:rPr>
                        <a:t>Единица измерения</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a:solidFill>
                            <a:schemeClr val="accent1">
                              <a:lumMod val="75000"/>
                            </a:schemeClr>
                          </a:solidFill>
                          <a:effectLst/>
                          <a:latin typeface="Times New Roman"/>
                        </a:rPr>
                        <a:t>отчёт </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a:solidFill>
                            <a:schemeClr val="accent1">
                              <a:lumMod val="75000"/>
                            </a:schemeClr>
                          </a:solidFill>
                          <a:effectLst/>
                          <a:latin typeface="Times New Roman"/>
                        </a:rPr>
                        <a:t>отчёт </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a:solidFill>
                            <a:schemeClr val="accent1">
                              <a:lumMod val="75000"/>
                            </a:schemeClr>
                          </a:solidFill>
                          <a:effectLst/>
                          <a:latin typeface="Times New Roman"/>
                        </a:rPr>
                        <a:t>оценка</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3">
                  <a:txBody>
                    <a:bodyPr/>
                    <a:lstStyle/>
                    <a:p>
                      <a:pPr algn="ctr" fontAlgn="ctr"/>
                      <a:r>
                        <a:rPr lang="ru-RU" sz="1000" b="1" i="0" u="none" strike="noStrike">
                          <a:solidFill>
                            <a:schemeClr val="accent1">
                              <a:lumMod val="75000"/>
                            </a:schemeClr>
                          </a:solidFill>
                          <a:effectLst/>
                          <a:latin typeface="Times New Roman"/>
                        </a:rPr>
                        <a:t>прогноз</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10000"/>
                  </a:ext>
                </a:extLst>
              </a:tr>
              <a:tr h="204971">
                <a:tc vMerge="1">
                  <a:txBody>
                    <a:bodyPr/>
                    <a:lstStyle/>
                    <a:p>
                      <a:endParaRPr lang="ru-RU"/>
                    </a:p>
                  </a:txBody>
                  <a:tcPr/>
                </a:tc>
                <a:tc vMerge="1">
                  <a:txBody>
                    <a:bodyPr/>
                    <a:lstStyle/>
                    <a:p>
                      <a:endParaRPr lang="ru-RU"/>
                    </a:p>
                  </a:txBody>
                  <a:tcPr/>
                </a:tc>
                <a:tc>
                  <a:txBody>
                    <a:bodyPr/>
                    <a:lstStyle/>
                    <a:p>
                      <a:pPr algn="ctr" fontAlgn="ctr"/>
                      <a:r>
                        <a:rPr lang="ru-RU" sz="1000" b="1" i="0" u="none" strike="noStrike" dirty="0">
                          <a:solidFill>
                            <a:schemeClr val="accent1">
                              <a:lumMod val="75000"/>
                            </a:schemeClr>
                          </a:solidFill>
                          <a:effectLst/>
                          <a:latin typeface="Times New Roman"/>
                        </a:rPr>
                        <a:t>2021</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dirty="0">
                          <a:solidFill>
                            <a:schemeClr val="accent1">
                              <a:lumMod val="75000"/>
                            </a:schemeClr>
                          </a:solidFill>
                          <a:effectLst/>
                          <a:latin typeface="Times New Roman"/>
                        </a:rPr>
                        <a:t>2022</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dirty="0">
                          <a:solidFill>
                            <a:schemeClr val="accent1">
                              <a:lumMod val="75000"/>
                            </a:schemeClr>
                          </a:solidFill>
                          <a:effectLst/>
                          <a:latin typeface="Times New Roman"/>
                        </a:rPr>
                        <a:t>2023</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dirty="0">
                          <a:solidFill>
                            <a:schemeClr val="accent1">
                              <a:lumMod val="75000"/>
                            </a:schemeClr>
                          </a:solidFill>
                          <a:effectLst/>
                          <a:latin typeface="Times New Roman"/>
                        </a:rPr>
                        <a:t>2024</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dirty="0">
                          <a:solidFill>
                            <a:schemeClr val="accent1">
                              <a:lumMod val="75000"/>
                            </a:schemeClr>
                          </a:solidFill>
                          <a:effectLst/>
                          <a:latin typeface="Times New Roman"/>
                        </a:rPr>
                        <a:t>2025</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dirty="0">
                          <a:solidFill>
                            <a:schemeClr val="accent1">
                              <a:lumMod val="75000"/>
                            </a:schemeClr>
                          </a:solidFill>
                          <a:effectLst/>
                          <a:latin typeface="Times New Roman"/>
                        </a:rPr>
                        <a:t>2026</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204971">
                <a:tc>
                  <a:txBody>
                    <a:bodyPr/>
                    <a:lstStyle/>
                    <a:p>
                      <a:pPr algn="ctr" fontAlgn="ctr"/>
                      <a:r>
                        <a:rPr lang="ru-RU" sz="1000" b="1" i="0" u="none" strike="noStrike">
                          <a:solidFill>
                            <a:schemeClr val="accent1">
                              <a:lumMod val="75000"/>
                            </a:schemeClr>
                          </a:solidFill>
                          <a:effectLst/>
                          <a:latin typeface="Times New Roman"/>
                        </a:rPr>
                        <a:t>  Демографические показатели</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7">
                  <a:txBody>
                    <a:bodyPr/>
                    <a:lstStyle/>
                    <a:p>
                      <a:pPr algn="ctr" fontAlgn="ctr"/>
                      <a:r>
                        <a:rPr lang="ru-RU" sz="1000" b="1" i="0" u="none" strike="noStrike">
                          <a:solidFill>
                            <a:schemeClr val="accent1">
                              <a:lumMod val="75000"/>
                            </a:schemeClr>
                          </a:solidFill>
                          <a:effectLst/>
                          <a:latin typeface="Times New Roman"/>
                        </a:rPr>
                        <a:t> </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10002"/>
                  </a:ext>
                </a:extLst>
              </a:tr>
              <a:tr h="409942">
                <a:tc>
                  <a:txBody>
                    <a:bodyPr/>
                    <a:lstStyle/>
                    <a:p>
                      <a:pPr algn="l" fontAlgn="ctr"/>
                      <a:r>
                        <a:rPr lang="ru-RU" sz="1000" b="0" i="0" u="none" strike="noStrike">
                          <a:solidFill>
                            <a:schemeClr val="accent1">
                              <a:lumMod val="75000"/>
                            </a:schemeClr>
                          </a:solidFill>
                          <a:effectLst/>
                          <a:latin typeface="Times New Roman"/>
                        </a:rPr>
                        <a:t>Численность постоянного населения (среднегодовая)</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a:solidFill>
                            <a:schemeClr val="accent1">
                              <a:lumMod val="75000"/>
                            </a:schemeClr>
                          </a:solidFill>
                          <a:effectLst/>
                          <a:latin typeface="Times New Roman"/>
                        </a:rPr>
                        <a:t>тыс. человек</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dirty="0">
                          <a:solidFill>
                            <a:schemeClr val="bg2">
                              <a:lumMod val="25000"/>
                            </a:schemeClr>
                          </a:solidFill>
                          <a:effectLst/>
                          <a:latin typeface="Times New Roman"/>
                        </a:rPr>
                        <a:t>0,7</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dirty="0">
                          <a:solidFill>
                            <a:schemeClr val="bg2">
                              <a:lumMod val="25000"/>
                            </a:schemeClr>
                          </a:solidFill>
                          <a:effectLst/>
                          <a:latin typeface="Times New Roman"/>
                        </a:rPr>
                        <a:t>0,7</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a:solidFill>
                            <a:schemeClr val="bg2">
                              <a:lumMod val="25000"/>
                            </a:schemeClr>
                          </a:solidFill>
                          <a:effectLst/>
                          <a:latin typeface="Times New Roman"/>
                        </a:rPr>
                        <a:t>0,7</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a:solidFill>
                            <a:schemeClr val="bg2">
                              <a:lumMod val="25000"/>
                            </a:schemeClr>
                          </a:solidFill>
                          <a:effectLst/>
                          <a:latin typeface="Times New Roman"/>
                        </a:rPr>
                        <a:t>0,7</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a:solidFill>
                            <a:schemeClr val="bg2">
                              <a:lumMod val="25000"/>
                            </a:schemeClr>
                          </a:solidFill>
                          <a:effectLst/>
                          <a:latin typeface="Times New Roman"/>
                        </a:rPr>
                        <a:t>0,7</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a:solidFill>
                            <a:schemeClr val="bg2">
                              <a:lumMod val="25000"/>
                            </a:schemeClr>
                          </a:solidFill>
                          <a:effectLst/>
                          <a:latin typeface="Times New Roman"/>
                        </a:rPr>
                        <a:t>0,7</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024852">
                <a:tc>
                  <a:txBody>
                    <a:bodyPr/>
                    <a:lstStyle/>
                    <a:p>
                      <a:pPr algn="just" fontAlgn="ctr"/>
                      <a:r>
                        <a:rPr lang="ru-RU" sz="1000" b="1" i="0" u="none" strike="noStrike">
                          <a:solidFill>
                            <a:schemeClr val="accent1">
                              <a:lumMod val="75000"/>
                            </a:schemeClr>
                          </a:solidFill>
                          <a:effectLst/>
                          <a:latin typeface="Times New Roman"/>
                        </a:rPr>
                        <a:t>Объем отгруженных товаров собственного производства, (работ, услуг) по чистым видам экономической деятельности в Чукотском муниципальном районе</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a:solidFill>
                            <a:schemeClr val="accent1">
                              <a:lumMod val="75000"/>
                            </a:schemeClr>
                          </a:solidFill>
                          <a:effectLst/>
                          <a:latin typeface="Times New Roman"/>
                        </a:rPr>
                        <a:t>тыс. руб</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12628,8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15757,7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14193,2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14193,2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14193,2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14193,2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204971">
                <a:tc>
                  <a:txBody>
                    <a:bodyPr/>
                    <a:lstStyle/>
                    <a:p>
                      <a:pPr algn="ctr" fontAlgn="ctr"/>
                      <a:r>
                        <a:rPr lang="ru-RU" sz="1000" b="0" i="0" u="none" strike="noStrike">
                          <a:solidFill>
                            <a:schemeClr val="accent1">
                              <a:lumMod val="75000"/>
                            </a:schemeClr>
                          </a:solidFill>
                          <a:effectLst/>
                          <a:latin typeface="Times New Roman"/>
                        </a:rPr>
                        <a:t>% к предыдущему году</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a:solidFill>
                            <a:schemeClr val="accent1">
                              <a:lumMod val="75000"/>
                            </a:schemeClr>
                          </a:solidFill>
                          <a:effectLst/>
                          <a:latin typeface="Times New Roman"/>
                        </a:rPr>
                        <a:t>%</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109,4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124,8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90,1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100,0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409942">
                <a:tc>
                  <a:txBody>
                    <a:bodyPr/>
                    <a:lstStyle/>
                    <a:p>
                      <a:pPr algn="ctr" fontAlgn="ctr"/>
                      <a:r>
                        <a:rPr lang="ru-RU" sz="1000" b="1" i="0" u="none" strike="noStrike" dirty="0">
                          <a:solidFill>
                            <a:schemeClr val="accent1">
                              <a:lumMod val="75000"/>
                            </a:schemeClr>
                          </a:solidFill>
                          <a:effectLst/>
                          <a:latin typeface="Times New Roman"/>
                        </a:rPr>
                        <a:t>Производство и распределение электроэнергии, газа и воды</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a:solidFill>
                            <a:schemeClr val="accent1">
                              <a:lumMod val="75000"/>
                            </a:schemeClr>
                          </a:solidFill>
                          <a:effectLst/>
                          <a:latin typeface="Times New Roman"/>
                        </a:rPr>
                        <a:t> </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a:solidFill>
                            <a:schemeClr val="bg2">
                              <a:lumMod val="25000"/>
                            </a:schemeClr>
                          </a:solidFill>
                          <a:effectLst/>
                          <a:latin typeface="Times New Roman"/>
                        </a:rPr>
                        <a:t> </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a:solidFill>
                            <a:schemeClr val="bg2">
                              <a:lumMod val="25000"/>
                            </a:schemeClr>
                          </a:solidFill>
                          <a:effectLst/>
                          <a:latin typeface="Times New Roman"/>
                        </a:rPr>
                        <a:t> </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dirty="0">
                          <a:solidFill>
                            <a:schemeClr val="bg2">
                              <a:lumMod val="25000"/>
                            </a:schemeClr>
                          </a:solidFill>
                          <a:effectLst/>
                          <a:latin typeface="Times New Roman"/>
                        </a:rPr>
                        <a:t> </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dirty="0">
                          <a:solidFill>
                            <a:schemeClr val="bg2">
                              <a:lumMod val="25000"/>
                            </a:schemeClr>
                          </a:solidFill>
                          <a:effectLst/>
                          <a:latin typeface="Times New Roman"/>
                        </a:rPr>
                        <a:t> </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dirty="0">
                          <a:solidFill>
                            <a:schemeClr val="bg2">
                              <a:lumMod val="25000"/>
                            </a:schemeClr>
                          </a:solidFill>
                          <a:effectLst/>
                          <a:latin typeface="Times New Roman"/>
                        </a:rPr>
                        <a:t> </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a:solidFill>
                            <a:schemeClr val="bg2">
                              <a:lumMod val="25000"/>
                            </a:schemeClr>
                          </a:solidFill>
                          <a:effectLst/>
                          <a:latin typeface="Times New Roman"/>
                        </a:rPr>
                        <a:t> </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1024852">
                <a:tc>
                  <a:txBody>
                    <a:bodyPr/>
                    <a:lstStyle/>
                    <a:p>
                      <a:pPr algn="just" fontAlgn="ctr"/>
                      <a:r>
                        <a:rPr lang="ru-RU" sz="1000" b="0" i="0" u="none" strike="noStrike">
                          <a:solidFill>
                            <a:schemeClr val="accent1">
                              <a:lumMod val="75000"/>
                            </a:schemeClr>
                          </a:solidFill>
                          <a:effectLst/>
                          <a:latin typeface="Times New Roman"/>
                        </a:rPr>
                        <a:t>Объем отгруженных товаров собственного производства, выполненных работ и услуг собственными силами - РАЗДЕЛ E: Производство и распределение электроэнергии, газа и воды</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a:solidFill>
                            <a:schemeClr val="accent1">
                              <a:lumMod val="75000"/>
                            </a:schemeClr>
                          </a:solidFill>
                          <a:effectLst/>
                          <a:latin typeface="Times New Roman"/>
                        </a:rPr>
                        <a:t>тыс. руб.</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12628,8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15757,7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14193,2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14193,2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14193,2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14193,2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204971">
                <a:tc>
                  <a:txBody>
                    <a:bodyPr/>
                    <a:lstStyle/>
                    <a:p>
                      <a:pPr algn="ctr" fontAlgn="ctr"/>
                      <a:r>
                        <a:rPr lang="ru-RU" sz="1000" b="0" i="0" u="none" strike="noStrike">
                          <a:solidFill>
                            <a:schemeClr val="accent1">
                              <a:lumMod val="75000"/>
                            </a:schemeClr>
                          </a:solidFill>
                          <a:effectLst/>
                          <a:latin typeface="Times New Roman"/>
                        </a:rPr>
                        <a:t>% к предыдущему году</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a:solidFill>
                            <a:schemeClr val="accent1">
                              <a:lumMod val="75000"/>
                            </a:schemeClr>
                          </a:solidFill>
                          <a:effectLst/>
                          <a:latin typeface="Times New Roman"/>
                        </a:rPr>
                        <a:t>%</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96,3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124,8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90,1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100,0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100,0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204971">
                <a:tc>
                  <a:txBody>
                    <a:bodyPr/>
                    <a:lstStyle/>
                    <a:p>
                      <a:pPr algn="ctr" fontAlgn="ctr"/>
                      <a:r>
                        <a:rPr lang="ru-RU" sz="1000" b="1" i="0" u="none" strike="noStrike" dirty="0">
                          <a:solidFill>
                            <a:schemeClr val="accent1">
                              <a:lumMod val="75000"/>
                            </a:schemeClr>
                          </a:solidFill>
                          <a:effectLst/>
                          <a:latin typeface="Times New Roman"/>
                        </a:rPr>
                        <a:t>   Рынок товаров и услуг</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a:solidFill>
                            <a:schemeClr val="accent1">
                              <a:lumMod val="75000"/>
                            </a:schemeClr>
                          </a:solidFill>
                          <a:effectLst/>
                          <a:latin typeface="Times New Roman"/>
                        </a:rPr>
                        <a:t> </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a:solidFill>
                            <a:schemeClr val="bg2">
                              <a:lumMod val="25000"/>
                            </a:schemeClr>
                          </a:solidFill>
                          <a:effectLst/>
                          <a:latin typeface="Times New Roman"/>
                        </a:rPr>
                        <a:t> </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a:solidFill>
                            <a:schemeClr val="bg2">
                              <a:lumMod val="25000"/>
                            </a:schemeClr>
                          </a:solidFill>
                          <a:effectLst/>
                          <a:latin typeface="Times New Roman"/>
                        </a:rPr>
                        <a:t> </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a:solidFill>
                            <a:schemeClr val="bg2">
                              <a:lumMod val="25000"/>
                            </a:schemeClr>
                          </a:solidFill>
                          <a:effectLst/>
                          <a:latin typeface="Times New Roman"/>
                        </a:rPr>
                        <a:t> </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a:solidFill>
                            <a:schemeClr val="bg2">
                              <a:lumMod val="25000"/>
                            </a:schemeClr>
                          </a:solidFill>
                          <a:effectLst/>
                          <a:latin typeface="Times New Roman"/>
                        </a:rPr>
                        <a:t> </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dirty="0">
                          <a:solidFill>
                            <a:schemeClr val="bg2">
                              <a:lumMod val="25000"/>
                            </a:schemeClr>
                          </a:solidFill>
                          <a:effectLst/>
                          <a:latin typeface="Times New Roman"/>
                        </a:rPr>
                        <a:t> </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dirty="0">
                          <a:solidFill>
                            <a:schemeClr val="bg2">
                              <a:lumMod val="25000"/>
                            </a:schemeClr>
                          </a:solidFill>
                          <a:effectLst/>
                          <a:latin typeface="Times New Roman"/>
                        </a:rPr>
                        <a:t> </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r h="204971">
                <a:tc>
                  <a:txBody>
                    <a:bodyPr/>
                    <a:lstStyle/>
                    <a:p>
                      <a:pPr algn="l" fontAlgn="ctr"/>
                      <a:r>
                        <a:rPr lang="ru-RU" sz="1000" b="0" i="0" u="none" strike="noStrike">
                          <a:solidFill>
                            <a:schemeClr val="accent1">
                              <a:lumMod val="75000"/>
                            </a:schemeClr>
                          </a:solidFill>
                          <a:effectLst/>
                          <a:latin typeface="Times New Roman"/>
                        </a:rPr>
                        <a:t>Объем платных услуг населению - </a:t>
                      </a:r>
                      <a:r>
                        <a:rPr lang="ru-RU" sz="1000" b="1" i="0" u="none" strike="noStrike">
                          <a:solidFill>
                            <a:schemeClr val="accent1">
                              <a:lumMod val="75000"/>
                            </a:schemeClr>
                          </a:solidFill>
                          <a:effectLst/>
                          <a:latin typeface="Times New Roman"/>
                        </a:rPr>
                        <a:t>всего</a:t>
                      </a:r>
                      <a:endParaRPr lang="ru-RU" sz="1000" b="0" i="0" u="none" strike="noStrike">
                        <a:solidFill>
                          <a:schemeClr val="accent1">
                            <a:lumMod val="75000"/>
                          </a:schemeClr>
                        </a:solidFill>
                        <a:effectLst/>
                        <a:latin typeface="Times New Roman"/>
                      </a:endParaRP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dirty="0">
                          <a:solidFill>
                            <a:schemeClr val="accent1">
                              <a:lumMod val="75000"/>
                            </a:schemeClr>
                          </a:solidFill>
                          <a:effectLst/>
                          <a:latin typeface="Times New Roman"/>
                        </a:rPr>
                        <a:t>тыс. руб.</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5850,5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7951,2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6900,8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6900,8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6900,8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6900,8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1"/>
                  </a:ext>
                </a:extLst>
              </a:tr>
              <a:tr h="160334">
                <a:tc>
                  <a:txBody>
                    <a:bodyPr/>
                    <a:lstStyle/>
                    <a:p>
                      <a:pPr algn="l" fontAlgn="ctr"/>
                      <a:r>
                        <a:rPr lang="ru-RU" sz="1000" b="0" i="0" u="none" strike="noStrike" dirty="0">
                          <a:solidFill>
                            <a:schemeClr val="accent1">
                              <a:lumMod val="75000"/>
                            </a:schemeClr>
                          </a:solidFill>
                          <a:effectLst/>
                          <a:latin typeface="Times New Roman"/>
                        </a:rPr>
                        <a:t>Бытовые услуги</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dirty="0">
                          <a:solidFill>
                            <a:schemeClr val="accent1">
                              <a:lumMod val="75000"/>
                            </a:schemeClr>
                          </a:solidFill>
                          <a:effectLst/>
                          <a:latin typeface="Times New Roman"/>
                        </a:rPr>
                        <a:t>тыс. руб.</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97,0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1377,2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737,1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737,1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737,1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737,1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2"/>
                  </a:ext>
                </a:extLst>
              </a:tr>
              <a:tr h="204971">
                <a:tc>
                  <a:txBody>
                    <a:bodyPr/>
                    <a:lstStyle/>
                    <a:p>
                      <a:pPr algn="l" fontAlgn="ctr"/>
                      <a:r>
                        <a:rPr lang="ru-RU" sz="1000" b="0" i="0" u="none" strike="noStrike" dirty="0">
                          <a:solidFill>
                            <a:schemeClr val="accent1">
                              <a:lumMod val="75000"/>
                            </a:schemeClr>
                          </a:solidFill>
                          <a:effectLst/>
                          <a:latin typeface="Times New Roman"/>
                        </a:rPr>
                        <a:t>Коммунальные, жилищные услуги</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a:solidFill>
                            <a:schemeClr val="accent1">
                              <a:lumMod val="75000"/>
                            </a:schemeClr>
                          </a:solidFill>
                          <a:effectLst/>
                          <a:latin typeface="Times New Roman"/>
                        </a:rPr>
                        <a:t>тыс. руб.</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5753,5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6574,0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6163,8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6163,8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6163,8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6163,8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3"/>
                  </a:ext>
                </a:extLst>
              </a:tr>
            </a:tbl>
          </a:graphicData>
        </a:graphic>
      </p:graphicFrame>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7" presetClass="entr" presetSubtype="1" fill="hold" grpId="0" nodeType="afterEffect">
                                  <p:stCondLst>
                                    <p:cond delay="0"/>
                                  </p:stCondLst>
                                  <p:childTnLst>
                                    <p:set>
                                      <p:cBhvr>
                                        <p:cTn id="6" dur="1" fill="hold">
                                          <p:stCondLst>
                                            <p:cond delay="0"/>
                                          </p:stCondLst>
                                        </p:cTn>
                                        <p:tgtEl>
                                          <p:spTgt spid="16386"/>
                                        </p:tgtEl>
                                        <p:attrNameLst>
                                          <p:attrName>style.visibility</p:attrName>
                                        </p:attrNameLst>
                                      </p:cBhvr>
                                      <p:to>
                                        <p:strVal val="visible"/>
                                      </p:to>
                                    </p:set>
                                    <p:anim calcmode="lin" valueType="num">
                                      <p:cBhvr additive="base">
                                        <p:cTn id="7" dur="5000" fill="hold"/>
                                        <p:tgtEl>
                                          <p:spTgt spid="16386"/>
                                        </p:tgtEl>
                                        <p:attrNameLst>
                                          <p:attrName>ppt_x</p:attrName>
                                        </p:attrNameLst>
                                      </p:cBhvr>
                                      <p:tavLst>
                                        <p:tav tm="0">
                                          <p:val>
                                            <p:strVal val="#ppt_x"/>
                                          </p:val>
                                        </p:tav>
                                        <p:tav tm="100000">
                                          <p:val>
                                            <p:strVal val="#ppt_x"/>
                                          </p:val>
                                        </p:tav>
                                      </p:tavLst>
                                    </p:anim>
                                    <p:anim calcmode="lin" valueType="num">
                                      <p:cBhvr additive="base">
                                        <p:cTn id="8" dur="5000" fill="hold"/>
                                        <p:tgtEl>
                                          <p:spTgt spid="16386"/>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6" grpId="0"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15362"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3735ED2E-47A2-4E5C-91DA-04338AD7D91B}" type="slidenum">
              <a:rPr lang="ru-RU" altLang="ru-RU" sz="1400">
                <a:solidFill>
                  <a:srgbClr val="000000"/>
                </a:solidFill>
              </a:rPr>
              <a:pPr algn="r" eaLnBrk="1" hangingPunct="1">
                <a:buSzPct val="100000"/>
              </a:pPr>
              <a:t>9</a:t>
            </a:fld>
            <a:endParaRPr lang="ru-RU" altLang="ru-RU" sz="1400">
              <a:solidFill>
                <a:srgbClr val="000000"/>
              </a:solidFill>
            </a:endParaRPr>
          </a:p>
        </p:txBody>
      </p:sp>
      <p:graphicFrame>
        <p:nvGraphicFramePr>
          <p:cNvPr id="2" name="Таблица 1"/>
          <p:cNvGraphicFramePr>
            <a:graphicFrameLocks noGrp="1"/>
          </p:cNvGraphicFramePr>
          <p:nvPr>
            <p:extLst>
              <p:ext uri="{D42A27DB-BD31-4B8C-83A1-F6EECF244321}">
                <p14:modId xmlns:p14="http://schemas.microsoft.com/office/powerpoint/2010/main" val="2449113769"/>
              </p:ext>
            </p:extLst>
          </p:nvPr>
        </p:nvGraphicFramePr>
        <p:xfrm>
          <a:off x="488950" y="476250"/>
          <a:ext cx="9072563" cy="5805186"/>
        </p:xfrm>
        <a:graphic>
          <a:graphicData uri="http://schemas.openxmlformats.org/drawingml/2006/table">
            <a:tbl>
              <a:tblPr/>
              <a:tblGrid>
                <a:gridCol w="3236654">
                  <a:extLst>
                    <a:ext uri="{9D8B030D-6E8A-4147-A177-3AD203B41FA5}">
                      <a16:colId xmlns:a16="http://schemas.microsoft.com/office/drawing/2014/main" val="20000"/>
                    </a:ext>
                  </a:extLst>
                </a:gridCol>
                <a:gridCol w="985068">
                  <a:extLst>
                    <a:ext uri="{9D8B030D-6E8A-4147-A177-3AD203B41FA5}">
                      <a16:colId xmlns:a16="http://schemas.microsoft.com/office/drawing/2014/main" val="20001"/>
                    </a:ext>
                  </a:extLst>
                </a:gridCol>
                <a:gridCol w="728453">
                  <a:extLst>
                    <a:ext uri="{9D8B030D-6E8A-4147-A177-3AD203B41FA5}">
                      <a16:colId xmlns:a16="http://schemas.microsoft.com/office/drawing/2014/main" val="20002"/>
                    </a:ext>
                  </a:extLst>
                </a:gridCol>
                <a:gridCol w="753287">
                  <a:extLst>
                    <a:ext uri="{9D8B030D-6E8A-4147-A177-3AD203B41FA5}">
                      <a16:colId xmlns:a16="http://schemas.microsoft.com/office/drawing/2014/main" val="20003"/>
                    </a:ext>
                  </a:extLst>
                </a:gridCol>
                <a:gridCol w="761567">
                  <a:extLst>
                    <a:ext uri="{9D8B030D-6E8A-4147-A177-3AD203B41FA5}">
                      <a16:colId xmlns:a16="http://schemas.microsoft.com/office/drawing/2014/main" val="20004"/>
                    </a:ext>
                  </a:extLst>
                </a:gridCol>
                <a:gridCol w="852623">
                  <a:extLst>
                    <a:ext uri="{9D8B030D-6E8A-4147-A177-3AD203B41FA5}">
                      <a16:colId xmlns:a16="http://schemas.microsoft.com/office/drawing/2014/main" val="20005"/>
                    </a:ext>
                  </a:extLst>
                </a:gridCol>
                <a:gridCol w="894011">
                  <a:extLst>
                    <a:ext uri="{9D8B030D-6E8A-4147-A177-3AD203B41FA5}">
                      <a16:colId xmlns:a16="http://schemas.microsoft.com/office/drawing/2014/main" val="20006"/>
                    </a:ext>
                  </a:extLst>
                </a:gridCol>
                <a:gridCol w="860900">
                  <a:extLst>
                    <a:ext uri="{9D8B030D-6E8A-4147-A177-3AD203B41FA5}">
                      <a16:colId xmlns:a16="http://schemas.microsoft.com/office/drawing/2014/main" val="20007"/>
                    </a:ext>
                  </a:extLst>
                </a:gridCol>
              </a:tblGrid>
              <a:tr h="206034">
                <a:tc rowSpan="2">
                  <a:txBody>
                    <a:bodyPr/>
                    <a:lstStyle/>
                    <a:p>
                      <a:pPr algn="ctr" fontAlgn="ctr"/>
                      <a:r>
                        <a:rPr lang="ru-RU" sz="1000" b="1" i="0" u="none" strike="noStrike" dirty="0">
                          <a:solidFill>
                            <a:schemeClr val="accent1">
                              <a:lumMod val="75000"/>
                            </a:schemeClr>
                          </a:solidFill>
                          <a:effectLst/>
                          <a:latin typeface="Times New Roman"/>
                        </a:rPr>
                        <a:t>Показатели</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ru-RU" sz="1000" b="1" i="0" u="none" strike="noStrike">
                          <a:solidFill>
                            <a:schemeClr val="accent1">
                              <a:lumMod val="75000"/>
                            </a:schemeClr>
                          </a:solidFill>
                          <a:effectLst/>
                          <a:latin typeface="Times New Roman"/>
                        </a:rPr>
                        <a:t>Единица измерения</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a:solidFill>
                            <a:schemeClr val="accent1">
                              <a:lumMod val="75000"/>
                            </a:schemeClr>
                          </a:solidFill>
                          <a:effectLst/>
                          <a:latin typeface="Times New Roman"/>
                        </a:rPr>
                        <a:t>отчёт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a:solidFill>
                            <a:schemeClr val="accent1">
                              <a:lumMod val="75000"/>
                            </a:schemeClr>
                          </a:solidFill>
                          <a:effectLst/>
                          <a:latin typeface="Times New Roman"/>
                        </a:rPr>
                        <a:t>отчёт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a:solidFill>
                            <a:schemeClr val="accent1">
                              <a:lumMod val="75000"/>
                            </a:schemeClr>
                          </a:solidFill>
                          <a:effectLst/>
                          <a:latin typeface="Times New Roman"/>
                        </a:rPr>
                        <a:t>оценка</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3">
                  <a:txBody>
                    <a:bodyPr/>
                    <a:lstStyle/>
                    <a:p>
                      <a:pPr algn="ctr" fontAlgn="ctr"/>
                      <a:r>
                        <a:rPr lang="ru-RU" sz="1000" b="1" i="0" u="none" strike="noStrike">
                          <a:solidFill>
                            <a:schemeClr val="accent1">
                              <a:lumMod val="75000"/>
                            </a:schemeClr>
                          </a:solidFill>
                          <a:effectLst/>
                          <a:latin typeface="Times New Roman"/>
                        </a:rPr>
                        <a:t>прогноз</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10000"/>
                  </a:ext>
                </a:extLst>
              </a:tr>
              <a:tr h="206034">
                <a:tc vMerge="1">
                  <a:txBody>
                    <a:bodyPr/>
                    <a:lstStyle/>
                    <a:p>
                      <a:endParaRPr lang="ru-RU"/>
                    </a:p>
                  </a:txBody>
                  <a:tcPr/>
                </a:tc>
                <a:tc vMerge="1">
                  <a:txBody>
                    <a:bodyPr/>
                    <a:lstStyle/>
                    <a:p>
                      <a:endParaRPr lang="ru-RU"/>
                    </a:p>
                  </a:txBody>
                  <a:tcPr/>
                </a:tc>
                <a:tc>
                  <a:txBody>
                    <a:bodyPr/>
                    <a:lstStyle/>
                    <a:p>
                      <a:pPr algn="ctr" fontAlgn="ctr"/>
                      <a:r>
                        <a:rPr lang="ru-RU" sz="1000" b="1" i="0" u="none" strike="noStrike" dirty="0">
                          <a:solidFill>
                            <a:schemeClr val="accent1">
                              <a:lumMod val="75000"/>
                            </a:schemeClr>
                          </a:solidFill>
                          <a:effectLst/>
                          <a:latin typeface="Times New Roman"/>
                        </a:rPr>
                        <a:t>2021</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dirty="0">
                          <a:solidFill>
                            <a:schemeClr val="accent1">
                              <a:lumMod val="75000"/>
                            </a:schemeClr>
                          </a:solidFill>
                          <a:effectLst/>
                          <a:latin typeface="Times New Roman"/>
                        </a:rPr>
                        <a:t>2022</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dirty="0">
                          <a:solidFill>
                            <a:schemeClr val="accent1">
                              <a:lumMod val="75000"/>
                            </a:schemeClr>
                          </a:solidFill>
                          <a:effectLst/>
                          <a:latin typeface="Times New Roman"/>
                        </a:rPr>
                        <a:t>2023</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dirty="0">
                          <a:solidFill>
                            <a:schemeClr val="accent1">
                              <a:lumMod val="75000"/>
                            </a:schemeClr>
                          </a:solidFill>
                          <a:effectLst/>
                          <a:latin typeface="Times New Roman"/>
                        </a:rPr>
                        <a:t>2024</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dirty="0">
                          <a:solidFill>
                            <a:schemeClr val="accent1">
                              <a:lumMod val="75000"/>
                            </a:schemeClr>
                          </a:solidFill>
                          <a:effectLst/>
                          <a:latin typeface="Times New Roman"/>
                        </a:rPr>
                        <a:t>2025</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dirty="0">
                          <a:solidFill>
                            <a:schemeClr val="accent1">
                              <a:lumMod val="75000"/>
                            </a:schemeClr>
                          </a:solidFill>
                          <a:effectLst/>
                          <a:latin typeface="Times New Roman"/>
                        </a:rPr>
                        <a:t>2026</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206034">
                <a:tc>
                  <a:txBody>
                    <a:bodyPr/>
                    <a:lstStyle/>
                    <a:p>
                      <a:pPr algn="ctr" fontAlgn="ctr"/>
                      <a:r>
                        <a:rPr lang="ru-RU" sz="1000" b="1" i="0" u="none" strike="noStrike">
                          <a:solidFill>
                            <a:schemeClr val="accent1">
                              <a:lumMod val="75000"/>
                            </a:schemeClr>
                          </a:solidFill>
                          <a:effectLst/>
                          <a:latin typeface="Times New Roman"/>
                        </a:rPr>
                        <a:t>  Денежные доходы и расходы населения</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a:solidFill>
                            <a:schemeClr val="accent1">
                              <a:lumMod val="75000"/>
                            </a:schemeClr>
                          </a:solidFill>
                          <a:effectLst/>
                          <a:latin typeface="Times New Roman"/>
                        </a:rPr>
                        <a:t>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a:solidFill>
                            <a:schemeClr val="accent1">
                              <a:lumMod val="75000"/>
                            </a:schemeClr>
                          </a:solidFill>
                          <a:effectLst/>
                          <a:latin typeface="Times New Roman"/>
                        </a:rPr>
                        <a:t>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a:solidFill>
                            <a:schemeClr val="accent1">
                              <a:lumMod val="75000"/>
                            </a:schemeClr>
                          </a:solidFill>
                          <a:effectLst/>
                          <a:latin typeface="Times New Roman"/>
                        </a:rPr>
                        <a:t>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a:solidFill>
                            <a:schemeClr val="accent1">
                              <a:lumMod val="75000"/>
                            </a:schemeClr>
                          </a:solidFill>
                          <a:effectLst/>
                          <a:latin typeface="Times New Roman"/>
                        </a:rPr>
                        <a:t>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a:solidFill>
                            <a:schemeClr val="accent1">
                              <a:lumMod val="75000"/>
                            </a:schemeClr>
                          </a:solidFill>
                          <a:effectLst/>
                          <a:latin typeface="Times New Roman"/>
                        </a:rPr>
                        <a:t>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ru-RU" sz="1000" b="0" i="0" u="none" strike="noStrike">
                          <a:solidFill>
                            <a:schemeClr val="accent1">
                              <a:lumMod val="75000"/>
                            </a:schemeClr>
                          </a:solidFill>
                          <a:effectLst/>
                          <a:latin typeface="Times New Roman"/>
                        </a:rPr>
                        <a:t>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ru-RU" sz="1000" b="0" i="0" u="none" strike="noStrike">
                          <a:solidFill>
                            <a:schemeClr val="accent1">
                              <a:lumMod val="75000"/>
                            </a:schemeClr>
                          </a:solidFill>
                          <a:effectLst/>
                          <a:latin typeface="Times New Roman"/>
                        </a:rPr>
                        <a:t>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618104">
                <a:tc>
                  <a:txBody>
                    <a:bodyPr/>
                    <a:lstStyle/>
                    <a:p>
                      <a:pPr algn="just" fontAlgn="ctr"/>
                      <a:r>
                        <a:rPr lang="ru-RU" sz="1000" b="0" i="0" u="none" strike="noStrike">
                          <a:solidFill>
                            <a:schemeClr val="accent1">
                              <a:lumMod val="75000"/>
                            </a:schemeClr>
                          </a:solidFill>
                          <a:effectLst/>
                          <a:latin typeface="Times New Roman"/>
                        </a:rPr>
                        <a:t>Средний размер назначенных месячных пенсий пенсионеров, состоящих на учете в отделениях Пенсионного фонда РФ</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a:solidFill>
                            <a:schemeClr val="accent1">
                              <a:lumMod val="75000"/>
                            </a:schemeClr>
                          </a:solidFill>
                          <a:effectLst/>
                          <a:latin typeface="Times New Roman"/>
                        </a:rPr>
                        <a:t>руб.</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22 170,00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25 453,00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25 356,00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26 700,00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27 000,00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27 000,00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618104">
                <a:tc>
                  <a:txBody>
                    <a:bodyPr/>
                    <a:lstStyle/>
                    <a:p>
                      <a:pPr algn="just" fontAlgn="ctr"/>
                      <a:r>
                        <a:rPr lang="ru-RU" sz="1000" b="0" i="0" u="none" strike="noStrike">
                          <a:solidFill>
                            <a:schemeClr val="accent1">
                              <a:lumMod val="75000"/>
                            </a:schemeClr>
                          </a:solidFill>
                          <a:effectLst/>
                          <a:latin typeface="Times New Roman"/>
                        </a:rPr>
                        <a:t>Реальный размер назначенных пенсий</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a:solidFill>
                            <a:schemeClr val="accent1">
                              <a:lumMod val="75000"/>
                            </a:schemeClr>
                          </a:solidFill>
                          <a:effectLst/>
                          <a:latin typeface="Times New Roman"/>
                        </a:rPr>
                        <a:t>% к предыдущему году</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104,00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114,81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99,62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105,30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101,12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100,00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412070">
                <a:tc>
                  <a:txBody>
                    <a:bodyPr/>
                    <a:lstStyle/>
                    <a:p>
                      <a:pPr algn="just" fontAlgn="ctr"/>
                      <a:r>
                        <a:rPr lang="ru-RU" sz="1000" b="0" i="0" u="none" strike="noStrike">
                          <a:solidFill>
                            <a:schemeClr val="accent1">
                              <a:lumMod val="75000"/>
                            </a:schemeClr>
                          </a:solidFill>
                          <a:effectLst/>
                          <a:latin typeface="Times New Roman"/>
                        </a:rPr>
                        <a:t>Величина прожиточного минимума в среднем на душу населения в месяц</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a:solidFill>
                            <a:schemeClr val="accent1">
                              <a:lumMod val="75000"/>
                            </a:schemeClr>
                          </a:solidFill>
                          <a:effectLst/>
                          <a:latin typeface="Times New Roman"/>
                        </a:rPr>
                        <a:t>руб.</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24 164,00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31 736,00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35 938,00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35 938,00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35 938,00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35 938,00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206034">
                <a:tc>
                  <a:txBody>
                    <a:bodyPr/>
                    <a:lstStyle/>
                    <a:p>
                      <a:pPr algn="ctr" fontAlgn="ctr"/>
                      <a:r>
                        <a:rPr lang="ru-RU" sz="1000" b="1" i="0" u="none" strike="noStrike">
                          <a:solidFill>
                            <a:schemeClr val="accent1">
                              <a:lumMod val="75000"/>
                            </a:schemeClr>
                          </a:solidFill>
                          <a:effectLst/>
                          <a:latin typeface="Times New Roman"/>
                        </a:rPr>
                        <a:t>   Труд и занятость</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a:solidFill>
                            <a:schemeClr val="accent1">
                              <a:lumMod val="75000"/>
                            </a:schemeClr>
                          </a:solidFill>
                          <a:effectLst/>
                          <a:latin typeface="Times New Roman"/>
                        </a:rPr>
                        <a:t>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a:solidFill>
                            <a:schemeClr val="bg2">
                              <a:lumMod val="25000"/>
                            </a:schemeClr>
                          </a:solidFill>
                          <a:effectLst/>
                          <a:latin typeface="Times New Roman"/>
                        </a:rPr>
                        <a:t>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a:solidFill>
                            <a:schemeClr val="bg2">
                              <a:lumMod val="25000"/>
                            </a:schemeClr>
                          </a:solidFill>
                          <a:effectLst/>
                          <a:latin typeface="Times New Roman"/>
                        </a:rPr>
                        <a:t>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a:solidFill>
                            <a:schemeClr val="bg2">
                              <a:lumMod val="25000"/>
                            </a:schemeClr>
                          </a:solidFill>
                          <a:effectLst/>
                          <a:latin typeface="Times New Roman"/>
                        </a:rPr>
                        <a:t>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a:solidFill>
                            <a:schemeClr val="bg2">
                              <a:lumMod val="25000"/>
                            </a:schemeClr>
                          </a:solidFill>
                          <a:effectLst/>
                          <a:latin typeface="Times New Roman"/>
                        </a:rPr>
                        <a:t>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a:solidFill>
                            <a:schemeClr val="bg2">
                              <a:lumMod val="25000"/>
                            </a:schemeClr>
                          </a:solidFill>
                          <a:effectLst/>
                          <a:latin typeface="Times New Roman"/>
                        </a:rPr>
                        <a:t>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a:solidFill>
                            <a:schemeClr val="bg2">
                              <a:lumMod val="25000"/>
                            </a:schemeClr>
                          </a:solidFill>
                          <a:effectLst/>
                          <a:latin typeface="Times New Roman"/>
                        </a:rPr>
                        <a:t>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412070">
                <a:tc>
                  <a:txBody>
                    <a:bodyPr/>
                    <a:lstStyle/>
                    <a:p>
                      <a:pPr algn="just" fontAlgn="ctr"/>
                      <a:r>
                        <a:rPr lang="ru-RU" sz="1000" b="0" i="0" u="none" strike="noStrike" dirty="0">
                          <a:solidFill>
                            <a:schemeClr val="accent1">
                              <a:lumMod val="75000"/>
                            </a:schemeClr>
                          </a:solidFill>
                          <a:effectLst/>
                          <a:latin typeface="Times New Roman"/>
                        </a:rPr>
                        <a:t>Численность занятых в экономике (среднегодовая)</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a:solidFill>
                            <a:schemeClr val="accent1">
                              <a:lumMod val="75000"/>
                            </a:schemeClr>
                          </a:solidFill>
                          <a:effectLst/>
                          <a:latin typeface="Times New Roman"/>
                        </a:rPr>
                        <a:t>тыс. человек</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165,0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163,0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159,0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159,0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159,0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159,0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860354">
                <a:tc>
                  <a:txBody>
                    <a:bodyPr/>
                    <a:lstStyle/>
                    <a:p>
                      <a:pPr algn="just" fontAlgn="ctr"/>
                      <a:r>
                        <a:rPr lang="ru-RU" sz="1000" b="0" i="0" u="none" strike="noStrike">
                          <a:solidFill>
                            <a:schemeClr val="accent1">
                              <a:lumMod val="75000"/>
                            </a:schemeClr>
                          </a:solidFill>
                          <a:effectLst/>
                          <a:latin typeface="Times New Roman"/>
                        </a:rPr>
                        <a:t>Численность безработных, зарегистрированных в  государственных учреждениях службы занятости населения (на конец года)</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a:solidFill>
                            <a:schemeClr val="accent1">
                              <a:lumMod val="75000"/>
                            </a:schemeClr>
                          </a:solidFill>
                          <a:effectLst/>
                          <a:latin typeface="Times New Roman"/>
                        </a:rPr>
                        <a:t>тыс. человек</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20,0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7,0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17,0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15,0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15,0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15,0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206034">
                <a:tc>
                  <a:txBody>
                    <a:bodyPr/>
                    <a:lstStyle/>
                    <a:p>
                      <a:pPr algn="just" fontAlgn="ctr"/>
                      <a:r>
                        <a:rPr lang="ru-RU" sz="1000" b="0" i="0" u="none" strike="noStrike">
                          <a:solidFill>
                            <a:schemeClr val="accent1">
                              <a:lumMod val="75000"/>
                            </a:schemeClr>
                          </a:solidFill>
                          <a:effectLst/>
                          <a:latin typeface="Times New Roman"/>
                        </a:rPr>
                        <a:t>Уровень зарегистрированной безработицы</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a:solidFill>
                            <a:schemeClr val="accent1">
                              <a:lumMod val="75000"/>
                            </a:schemeClr>
                          </a:solidFill>
                          <a:effectLst/>
                          <a:latin typeface="Times New Roman"/>
                        </a:rPr>
                        <a:t>%</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12,1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4,3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10,7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9,4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9,4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9,4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r h="412070">
                <a:tc>
                  <a:txBody>
                    <a:bodyPr/>
                    <a:lstStyle/>
                    <a:p>
                      <a:pPr algn="just" fontAlgn="ctr"/>
                      <a:r>
                        <a:rPr lang="ru-RU" sz="1000" b="0" i="0" u="none" strike="noStrike">
                          <a:solidFill>
                            <a:schemeClr val="accent1">
                              <a:lumMod val="75000"/>
                            </a:schemeClr>
                          </a:solidFill>
                          <a:effectLst/>
                          <a:latin typeface="Times New Roman"/>
                        </a:rPr>
                        <a:t>Среднемесячная заработная плата работников</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a:solidFill>
                            <a:schemeClr val="accent1">
                              <a:lumMod val="75000"/>
                            </a:schemeClr>
                          </a:solidFill>
                          <a:effectLst/>
                          <a:latin typeface="Times New Roman"/>
                        </a:rPr>
                        <a:t>рублей</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dirty="0">
                          <a:solidFill>
                            <a:schemeClr val="bg2">
                              <a:lumMod val="25000"/>
                            </a:schemeClr>
                          </a:solidFill>
                          <a:effectLst/>
                          <a:latin typeface="Times New Roman"/>
                        </a:rPr>
                        <a:t>0,0</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dirty="0">
                          <a:solidFill>
                            <a:schemeClr val="bg2">
                              <a:lumMod val="25000"/>
                            </a:schemeClr>
                          </a:solidFill>
                          <a:effectLst/>
                          <a:latin typeface="Times New Roman"/>
                        </a:rPr>
                        <a:t>0,0</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dirty="0">
                          <a:solidFill>
                            <a:schemeClr val="bg2">
                              <a:lumMod val="25000"/>
                            </a:schemeClr>
                          </a:solidFill>
                          <a:effectLst/>
                          <a:latin typeface="Times New Roman"/>
                        </a:rPr>
                        <a:t>0,0</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dirty="0">
                          <a:solidFill>
                            <a:schemeClr val="bg2">
                              <a:lumMod val="25000"/>
                            </a:schemeClr>
                          </a:solidFill>
                          <a:effectLst/>
                          <a:latin typeface="Times New Roman"/>
                        </a:rPr>
                        <a:t>0,0</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dirty="0">
                          <a:solidFill>
                            <a:schemeClr val="bg2">
                              <a:lumMod val="25000"/>
                            </a:schemeClr>
                          </a:solidFill>
                          <a:effectLst/>
                          <a:latin typeface="Times New Roman"/>
                        </a:rPr>
                        <a:t>0,0</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dirty="0">
                          <a:solidFill>
                            <a:schemeClr val="bg2">
                              <a:lumMod val="25000"/>
                            </a:schemeClr>
                          </a:solidFill>
                          <a:effectLst/>
                          <a:latin typeface="Times New Roman"/>
                        </a:rPr>
                        <a:t>0,0</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r h="206034">
                <a:tc>
                  <a:txBody>
                    <a:bodyPr/>
                    <a:lstStyle/>
                    <a:p>
                      <a:pPr algn="ctr" fontAlgn="ctr"/>
                      <a:r>
                        <a:rPr lang="ru-RU" sz="1000" b="1" i="0" u="none" strike="noStrike">
                          <a:solidFill>
                            <a:schemeClr val="accent1">
                              <a:lumMod val="75000"/>
                            </a:schemeClr>
                          </a:solidFill>
                          <a:effectLst/>
                          <a:latin typeface="Times New Roman"/>
                        </a:rPr>
                        <a:t>  Развитие социальной сферы</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a:solidFill>
                            <a:schemeClr val="accent1">
                              <a:lumMod val="75000"/>
                            </a:schemeClr>
                          </a:solidFill>
                          <a:effectLst/>
                          <a:latin typeface="Times New Roman"/>
                        </a:rPr>
                        <a:t>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a:solidFill>
                            <a:schemeClr val="bg2">
                              <a:lumMod val="25000"/>
                            </a:schemeClr>
                          </a:solidFill>
                          <a:effectLst/>
                          <a:latin typeface="Times New Roman"/>
                        </a:rPr>
                        <a:t>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a:solidFill>
                            <a:schemeClr val="bg2">
                              <a:lumMod val="25000"/>
                            </a:schemeClr>
                          </a:solidFill>
                          <a:effectLst/>
                          <a:latin typeface="Times New Roman"/>
                        </a:rPr>
                        <a:t>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a:solidFill>
                            <a:schemeClr val="bg2">
                              <a:lumMod val="25000"/>
                            </a:schemeClr>
                          </a:solidFill>
                          <a:effectLst/>
                          <a:latin typeface="Times New Roman"/>
                        </a:rPr>
                        <a:t>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a:solidFill>
                            <a:schemeClr val="bg2">
                              <a:lumMod val="25000"/>
                            </a:schemeClr>
                          </a:solidFill>
                          <a:effectLst/>
                          <a:latin typeface="Times New Roman"/>
                        </a:rPr>
                        <a:t>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dirty="0">
                          <a:solidFill>
                            <a:schemeClr val="bg2">
                              <a:lumMod val="25000"/>
                            </a:schemeClr>
                          </a:solidFill>
                          <a:effectLst/>
                          <a:latin typeface="Times New Roman"/>
                        </a:rPr>
                        <a:t>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a:solidFill>
                            <a:schemeClr val="bg2">
                              <a:lumMod val="25000"/>
                            </a:schemeClr>
                          </a:solidFill>
                          <a:effectLst/>
                          <a:latin typeface="Times New Roman"/>
                        </a:rPr>
                        <a:t>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1"/>
                  </a:ext>
                </a:extLst>
              </a:tr>
              <a:tr h="412070">
                <a:tc>
                  <a:txBody>
                    <a:bodyPr/>
                    <a:lstStyle/>
                    <a:p>
                      <a:pPr algn="just" fontAlgn="ctr"/>
                      <a:r>
                        <a:rPr lang="ru-RU" sz="1000" b="0" i="0" u="none" strike="noStrike">
                          <a:solidFill>
                            <a:schemeClr val="accent1">
                              <a:lumMod val="75000"/>
                            </a:schemeClr>
                          </a:solidFill>
                          <a:effectLst/>
                          <a:latin typeface="Times New Roman"/>
                        </a:rPr>
                        <a:t>Численность детей в дошкольных образовательных учреждениях</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a:solidFill>
                            <a:schemeClr val="accent1">
                              <a:lumMod val="75000"/>
                            </a:schemeClr>
                          </a:solidFill>
                          <a:effectLst/>
                          <a:latin typeface="Times New Roman"/>
                        </a:rPr>
                        <a:t>тыс. чел.</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0,050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0,033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0,030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0,030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0,030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0,030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2"/>
                  </a:ext>
                </a:extLst>
              </a:tr>
              <a:tr h="824140">
                <a:tc>
                  <a:txBody>
                    <a:bodyPr/>
                    <a:lstStyle/>
                    <a:p>
                      <a:pPr algn="just" fontAlgn="ctr"/>
                      <a:r>
                        <a:rPr lang="ru-RU" sz="1000" b="0" i="0" u="none" strike="noStrike">
                          <a:solidFill>
                            <a:schemeClr val="accent1">
                              <a:lumMod val="75000"/>
                            </a:schemeClr>
                          </a:solidFill>
                          <a:effectLst/>
                          <a:latin typeface="Times New Roman"/>
                        </a:rPr>
                        <a:t>Численность обучающихся в общеобразовательных учреждениях (без вечерних (сменных) общеобразовательных учреждениях (на начало учебного года)</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a:solidFill>
                            <a:schemeClr val="accent1">
                              <a:lumMod val="75000"/>
                            </a:schemeClr>
                          </a:solidFill>
                          <a:effectLst/>
                          <a:latin typeface="Times New Roman"/>
                        </a:rPr>
                        <a:t>тыс. чел.</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0,121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0,037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0,035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0,030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0,030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0,030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3"/>
                  </a:ext>
                </a:extLst>
              </a:tr>
            </a:tbl>
          </a:graphicData>
        </a:graphic>
      </p:graphicFrame>
    </p:spTree>
  </p:cSld>
  <p:clrMapOvr>
    <a:masterClrMapping/>
  </p:clrMapOvr>
  <p:transition spd="med"/>
</p:sld>
</file>

<file path=ppt/theme/theme1.xml><?xml version="1.0" encoding="utf-8"?>
<a:theme xmlns:a="http://schemas.openxmlformats.org/drawingml/2006/main" name="1_Тема Office">
  <a:themeElements>
    <a:clrScheme name="Тема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Тема Office">
      <a:majorFont>
        <a:latin typeface="Times New Roman"/>
        <a:ea typeface="SimSun"/>
        <a:cs typeface="SimSun"/>
      </a:majorFont>
      <a:minorFont>
        <a:latin typeface="Times New Roman"/>
        <a:ea typeface="SimSun"/>
        <a:cs typeface="SimSu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Times New Roman" pitchFamily="16"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Times New Roman" pitchFamily="16" charset="0"/>
          </a:defRPr>
        </a:defPPr>
      </a:lstStyle>
    </a:lnDef>
  </a:objectDefaults>
  <a:extraClrSchemeLst>
    <a:extraClrScheme>
      <a:clrScheme name="Тема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Тема Offic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Тема Offic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Тема Offic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Тема Offic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Тема Offic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Тема Offic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2_Тема Office">
  <a:themeElements>
    <a:clrScheme name="Тема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Тема Office">
      <a:majorFont>
        <a:latin typeface="Times New Roman"/>
        <a:ea typeface="SimSun"/>
        <a:cs typeface="SimSun"/>
      </a:majorFont>
      <a:minorFont>
        <a:latin typeface="Times New Roman"/>
        <a:ea typeface="SimSun"/>
        <a:cs typeface="SimSu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Times New Roman" pitchFamily="16"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Times New Roman" pitchFamily="16" charset="0"/>
          </a:defRPr>
        </a:defPPr>
      </a:lstStyle>
    </a:lnDef>
  </a:objectDefaults>
  <a:extraClrSchemeLst>
    <a:extraClrScheme>
      <a:clrScheme name="Тема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Тема Offic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Тема Offic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Тема Offic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Тема Offic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Тема Offic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Тема Offic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Воздушный поток">
  <a:themeElements>
    <a:clrScheme name="Воздушный поток">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Воздушный поток">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Воздушный поток">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ppt/theme/theme4.xml><?xml version="1.0" encoding="utf-8"?>
<a:theme xmlns:a="http://schemas.openxmlformats.org/drawingml/2006/main" name="Тема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7337</TotalTime>
  <Words>1984</Words>
  <Application>Microsoft Office PowerPoint</Application>
  <PresentationFormat>Произвольный</PresentationFormat>
  <Paragraphs>443</Paragraphs>
  <Slides>26</Slides>
  <Notes>25</Notes>
  <HiddenSlides>0</HiddenSlides>
  <MMClips>0</MMClips>
  <ScaleCrop>false</ScaleCrop>
  <HeadingPairs>
    <vt:vector size="6" baseType="variant">
      <vt:variant>
        <vt:lpstr>Использованные шрифты</vt:lpstr>
      </vt:variant>
      <vt:variant>
        <vt:i4>7</vt:i4>
      </vt:variant>
      <vt:variant>
        <vt:lpstr>Тема</vt:lpstr>
      </vt:variant>
      <vt:variant>
        <vt:i4>3</vt:i4>
      </vt:variant>
      <vt:variant>
        <vt:lpstr>Заголовки слайдов</vt:lpstr>
      </vt:variant>
      <vt:variant>
        <vt:i4>26</vt:i4>
      </vt:variant>
    </vt:vector>
  </HeadingPairs>
  <TitlesOfParts>
    <vt:vector size="36" baseType="lpstr">
      <vt:lpstr>SimSun</vt:lpstr>
      <vt:lpstr>Bookman Old Style</vt:lpstr>
      <vt:lpstr>Georgia</vt:lpstr>
      <vt:lpstr>Lucida Sans Unicode</vt:lpstr>
      <vt:lpstr>Times New Roman</vt:lpstr>
      <vt:lpstr>Trebuchet MS</vt:lpstr>
      <vt:lpstr>Wingdings</vt:lpstr>
      <vt:lpstr>1_Тема Office</vt:lpstr>
      <vt:lpstr>2_Тема Office</vt:lpstr>
      <vt:lpstr>Воздушный поток</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Бюджет для граждан на 2014 год</dc:title>
  <dc:creator>user</dc:creator>
  <cp:lastModifiedBy>СапожниковаЕлена</cp:lastModifiedBy>
  <cp:revision>689</cp:revision>
  <cp:lastPrinted>2020-12-22T03:01:32Z</cp:lastPrinted>
  <dcterms:created xsi:type="dcterms:W3CDTF">2013-10-23T10:56:41Z</dcterms:created>
  <dcterms:modified xsi:type="dcterms:W3CDTF">2024-01-30T04:52:44Z</dcterms:modified>
</cp:coreProperties>
</file>